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67"/>
  </p:notesMasterIdLst>
  <p:handoutMasterIdLst>
    <p:handoutMasterId r:id="rId68"/>
  </p:handoutMasterIdLst>
  <p:sldIdLst>
    <p:sldId id="285" r:id="rId3"/>
    <p:sldId id="291" r:id="rId4"/>
    <p:sldId id="292" r:id="rId5"/>
    <p:sldId id="312" r:id="rId6"/>
    <p:sldId id="313" r:id="rId7"/>
    <p:sldId id="332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09" r:id="rId26"/>
    <p:sldId id="293" r:id="rId27"/>
    <p:sldId id="294" r:id="rId28"/>
    <p:sldId id="296" r:id="rId29"/>
    <p:sldId id="303" r:id="rId30"/>
    <p:sldId id="305" r:id="rId31"/>
    <p:sldId id="306" r:id="rId32"/>
    <p:sldId id="307" r:id="rId33"/>
    <p:sldId id="304" r:id="rId34"/>
    <p:sldId id="301" r:id="rId35"/>
    <p:sldId id="302" r:id="rId36"/>
    <p:sldId id="299" r:id="rId37"/>
    <p:sldId id="298" r:id="rId38"/>
    <p:sldId id="308" r:id="rId39"/>
    <p:sldId id="300" r:id="rId40"/>
    <p:sldId id="297" r:id="rId41"/>
    <p:sldId id="276" r:id="rId42"/>
    <p:sldId id="281" r:id="rId43"/>
    <p:sldId id="295" r:id="rId44"/>
    <p:sldId id="259" r:id="rId45"/>
    <p:sldId id="272" r:id="rId46"/>
    <p:sldId id="286" r:id="rId47"/>
    <p:sldId id="287" r:id="rId48"/>
    <p:sldId id="288" r:id="rId49"/>
    <p:sldId id="275" r:id="rId50"/>
    <p:sldId id="289" r:id="rId51"/>
    <p:sldId id="261" r:id="rId52"/>
    <p:sldId id="290" r:id="rId53"/>
    <p:sldId id="262" r:id="rId54"/>
    <p:sldId id="265" r:id="rId55"/>
    <p:sldId id="277" r:id="rId56"/>
    <p:sldId id="282" r:id="rId57"/>
    <p:sldId id="268" r:id="rId58"/>
    <p:sldId id="270" r:id="rId59"/>
    <p:sldId id="283" r:id="rId60"/>
    <p:sldId id="284" r:id="rId61"/>
    <p:sldId id="263" r:id="rId62"/>
    <p:sldId id="278" r:id="rId63"/>
    <p:sldId id="280" r:id="rId64"/>
    <p:sldId id="279" r:id="rId65"/>
    <p:sldId id="274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581" autoAdjust="0"/>
  </p:normalViewPr>
  <p:slideViewPr>
    <p:cSldViewPr snapToGrid="0">
      <p:cViewPr varScale="1">
        <p:scale>
          <a:sx n="57" d="100"/>
          <a:sy n="57" d="100"/>
        </p:scale>
        <p:origin x="108" y="6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기획 의도 빠졌었고</a:t>
            </a:r>
            <a:endParaRPr lang="en-US" altLang="ko-KR" dirty="0"/>
          </a:p>
          <a:p>
            <a:r>
              <a:rPr lang="ko-KR" altLang="en-US" dirty="0"/>
              <a:t>게임 분석 자료 종 정리 빠졌고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3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30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1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1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4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0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76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2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19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95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84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중년기사 김봉식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4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자세하게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4</a:t>
            </a:r>
            <a:r>
              <a:rPr lang="ko-KR" altLang="en-US" dirty="0"/>
              <a:t>장이 넘어도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01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표를 적절하게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것 들이 더 효과적인대 이것들을 선택한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정리하는 내용으로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67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전체 흐름을 인지시키고 </a:t>
            </a:r>
            <a:r>
              <a:rPr lang="en-US" altLang="ko-KR" dirty="0"/>
              <a:t>(</a:t>
            </a:r>
            <a:r>
              <a:rPr lang="ko-KR" altLang="en-US" dirty="0"/>
              <a:t> 범위를 설명 </a:t>
            </a:r>
            <a:r>
              <a:rPr lang="en-US" altLang="ko-KR" dirty="0"/>
              <a:t>)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0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3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89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/>
              <a:t>시너지 조합 효과를 통한 강력한 보스 처치</a:t>
            </a:r>
            <a:endParaRPr lang="en-US" altLang="ko-KR" dirty="0"/>
          </a:p>
          <a:p>
            <a:r>
              <a:rPr lang="ko-KR" altLang="en-US" dirty="0"/>
              <a:t>핵 엔 슬래시 요소</a:t>
            </a:r>
            <a:endParaRPr lang="en-US" altLang="ko-KR" dirty="0"/>
          </a:p>
          <a:p>
            <a:r>
              <a:rPr lang="ko-KR" altLang="en-US" dirty="0"/>
              <a:t>스킬 발동 조건</a:t>
            </a:r>
            <a:endParaRPr lang="en-US" altLang="ko-KR" dirty="0"/>
          </a:p>
          <a:p>
            <a:r>
              <a:rPr lang="ko-KR" altLang="en-US" dirty="0"/>
              <a:t>제스처 활용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10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연출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9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아이디어를 보완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탑뷰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방향을 아래에서 위로 </a:t>
            </a:r>
            <a:r>
              <a:rPr lang="en-US" altLang="ko-KR" dirty="0"/>
              <a:t>-&gt; </a:t>
            </a:r>
            <a:r>
              <a:rPr lang="ko-KR" altLang="en-US" dirty="0"/>
              <a:t>위에서 아래로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몬스터 출현 방향을 아래에서 위로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손가락에 의해 또는 </a:t>
            </a:r>
            <a:r>
              <a:rPr lang="en-US" altLang="ko-KR" dirty="0"/>
              <a:t>UI</a:t>
            </a:r>
            <a:r>
              <a:rPr lang="ko-KR" altLang="en-US" dirty="0"/>
              <a:t>로 인해 몬스터가 나오는 것을 식별하기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83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5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 과정에서도 유저의 행동을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스토리 기획의도와 반대됨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5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설정한 방식을 활용한 유저가 게임을 처음 시작했을 때를 예상하고 플로우 차트를 통해 스토리텔링 방식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12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2E2D63-D462-47BC-9EAD-CA7BEA0AA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116700-C184-4C26-9111-E5E6AE74ED11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95CDB45-1B4C-4A92-8681-D9D93CEE6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50963" y="1974850"/>
            <a:ext cx="7912678" cy="6578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993B2C9-1E05-46FB-9898-DD68D120E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DD74928C-DAF1-4F87-BC7B-55C44F8A01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텍스트 개체 틀 9">
            <a:extLst>
              <a:ext uri="{FF2B5EF4-FFF2-40B4-BE49-F238E27FC236}">
                <a16:creationId xmlns:a16="http://schemas.microsoft.com/office/drawing/2014/main" id="{1AD0B154-D439-441C-9463-B6CF13F6D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D9AAA41-EC31-42F3-B63A-10FC2A7E7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차례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9779D6-A221-42C9-88E9-DF1A8782D2F0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0430D-93C7-4163-93A8-17CC2E650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89EAB-C27D-47FF-BD29-EEE71BE5A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F6880-1A95-4B80-B6C7-8F319E25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266F3-2E97-4077-BD65-F7714134AF94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C6FFB-86E4-4AC8-B84D-9F4CD4BB9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09D90F5-843E-40B6-964D-657AD1059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078B56-3DC1-4910-9F70-165886C0845C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ED8798-8520-4B33-85A0-70F38AB6D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6899496-37C0-4AD8-940B-C1849069F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396099-4FBE-4E75-A187-6638B4F65610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3C82C5-3B05-427E-8403-1716EC411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466D16-08C5-4F0E-A9FE-A66D02B8F0FF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420352-872F-4CDD-9C25-6817A7071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F453A9-B3C2-4157-A074-88CB8BC7148E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BB8158-8A76-4AAF-9470-13952287E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DB7716A-1AD3-42DD-9541-C4B21EE87932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사각형: 둥근 모서리 3885">
            <a:extLst>
              <a:ext uri="{FF2B5EF4-FFF2-40B4-BE49-F238E27FC236}">
                <a16:creationId xmlns:a16="http://schemas.microsoft.com/office/drawing/2014/main" id="{C2012633-E085-4F35-A340-D84BE7AD2FAF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F3F21B-C3B1-4C94-8172-AE1DF02FA32D}"/>
              </a:ext>
            </a:extLst>
          </p:cNvPr>
          <p:cNvSpPr/>
          <p:nvPr userDrawn="1"/>
        </p:nvSpPr>
        <p:spPr>
          <a:xfrm>
            <a:off x="152400" y="102869"/>
            <a:ext cx="11858625" cy="6591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AFFE03-A5E2-42CD-91E5-25530EC2F609}"/>
              </a:ext>
            </a:extLst>
          </p:cNvPr>
          <p:cNvSpPr/>
          <p:nvPr userDrawn="1"/>
        </p:nvSpPr>
        <p:spPr>
          <a:xfrm>
            <a:off x="323851" y="304800"/>
            <a:ext cx="11534774" cy="6191249"/>
          </a:xfrm>
          <a:prstGeom prst="roundRect">
            <a:avLst>
              <a:gd name="adj" fmla="val 11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slide" Target="slide10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5.png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hyperlink" Target="https://ridibooks.com/books/3097000236" TargetMode="External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microsoft.com/office/2007/relationships/hdphoto" Target="../media/hdphoto11.wdp"/><Relationship Id="rId27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idibooks.com/books/3097000236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HC4u2iREiRueQdrRq9j748tbkd8ZYAY/view?usp=shar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microsoft.com/office/2007/relationships/hdphoto" Target="../media/hdphoto13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hdphoto" Target="../media/hdphoto16.wdp"/><Relationship Id="rId5" Type="http://schemas.microsoft.com/office/2007/relationships/hdphoto" Target="../media/hdphoto15.wdp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microsoft.com/office/2007/relationships/hdphoto" Target="../media/hdphoto17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160B4-AFC3-4034-AC2F-54033C8E253B}"/>
              </a:ext>
            </a:extLst>
          </p:cNvPr>
          <p:cNvSpPr txBox="1"/>
          <p:nvPr/>
        </p:nvSpPr>
        <p:spPr>
          <a:xfrm>
            <a:off x="717631" y="8149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선택한 스토리텔링 요소</a:t>
            </a:r>
          </a:p>
        </p:txBody>
      </p:sp>
    </p:spTree>
    <p:extLst>
      <p:ext uri="{BB962C8B-B14F-4D97-AF65-F5344CB8AC3E}">
        <p14:creationId xmlns:p14="http://schemas.microsoft.com/office/powerpoint/2010/main" val="106449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5F18-EC9B-4C02-931D-A976ADCD2A31}"/>
              </a:ext>
            </a:extLst>
          </p:cNvPr>
          <p:cNvSpPr txBox="1"/>
          <p:nvPr/>
        </p:nvSpPr>
        <p:spPr>
          <a:xfrm>
            <a:off x="717631" y="814986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일러스트</a:t>
            </a:r>
          </a:p>
        </p:txBody>
      </p:sp>
    </p:spTree>
    <p:extLst>
      <p:ext uri="{BB962C8B-B14F-4D97-AF65-F5344CB8AC3E}">
        <p14:creationId xmlns:p14="http://schemas.microsoft.com/office/powerpoint/2010/main" val="282476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9D2DB-70BB-4856-8F3A-F7CF3E9B7E4D}"/>
              </a:ext>
            </a:extLst>
          </p:cNvPr>
          <p:cNvSpPr txBox="1"/>
          <p:nvPr/>
        </p:nvSpPr>
        <p:spPr>
          <a:xfrm>
            <a:off x="717631" y="81498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 게임 배경 </a:t>
            </a:r>
            <a:r>
              <a:rPr lang="en-US" altLang="ko-KR" dirty="0"/>
              <a:t>/ </a:t>
            </a:r>
            <a:r>
              <a:rPr lang="ko-KR" altLang="en-US" dirty="0"/>
              <a:t>던전 디자인</a:t>
            </a:r>
          </a:p>
        </p:txBody>
      </p:sp>
    </p:spTree>
    <p:extLst>
      <p:ext uri="{BB962C8B-B14F-4D97-AF65-F5344CB8AC3E}">
        <p14:creationId xmlns:p14="http://schemas.microsoft.com/office/powerpoint/2010/main" val="130226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99EF-1D3E-4355-9233-82B92D214305}"/>
              </a:ext>
            </a:extLst>
          </p:cNvPr>
          <p:cNvSpPr txBox="1"/>
          <p:nvPr/>
        </p:nvSpPr>
        <p:spPr>
          <a:xfrm>
            <a:off x="717631" y="8149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</a:t>
            </a:r>
            <a:r>
              <a:rPr lang="en-US" altLang="ko-KR" dirty="0"/>
              <a:t>/ </a:t>
            </a:r>
            <a:r>
              <a:rPr lang="ko-KR" altLang="en-US" dirty="0"/>
              <a:t>진동 </a:t>
            </a:r>
            <a:r>
              <a:rPr lang="en-US" altLang="ko-KR" dirty="0"/>
              <a:t>, </a:t>
            </a:r>
            <a:r>
              <a:rPr lang="ko-KR" altLang="en-US" dirty="0"/>
              <a:t>화면 떨림</a:t>
            </a:r>
          </a:p>
        </p:txBody>
      </p:sp>
    </p:spTree>
    <p:extLst>
      <p:ext uri="{BB962C8B-B14F-4D97-AF65-F5344CB8AC3E}">
        <p14:creationId xmlns:p14="http://schemas.microsoft.com/office/powerpoint/2010/main" val="106856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77C82-2953-43E6-A574-121E3DD2EDBA}"/>
              </a:ext>
            </a:extLst>
          </p:cNvPr>
          <p:cNvSpPr txBox="1"/>
          <p:nvPr/>
        </p:nvSpPr>
        <p:spPr>
          <a:xfrm>
            <a:off x="717631" y="81498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 플레이 </a:t>
            </a:r>
            <a:r>
              <a:rPr lang="en-US" altLang="ko-KR" dirty="0"/>
              <a:t>&amp; </a:t>
            </a:r>
            <a:r>
              <a:rPr lang="ko-KR" altLang="en-US" dirty="0"/>
              <a:t>앱 스토어 배너</a:t>
            </a:r>
          </a:p>
        </p:txBody>
      </p:sp>
    </p:spTree>
    <p:extLst>
      <p:ext uri="{BB962C8B-B14F-4D97-AF65-F5344CB8AC3E}">
        <p14:creationId xmlns:p14="http://schemas.microsoft.com/office/powerpoint/2010/main" val="3118579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59481-5678-4F01-8E4D-B39F4C87BDCD}"/>
              </a:ext>
            </a:extLst>
          </p:cNvPr>
          <p:cNvSpPr txBox="1"/>
          <p:nvPr/>
        </p:nvSpPr>
        <p:spPr>
          <a:xfrm>
            <a:off x="717631" y="8149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리소스 다운로드</a:t>
            </a:r>
          </a:p>
        </p:txBody>
      </p:sp>
    </p:spTree>
    <p:extLst>
      <p:ext uri="{BB962C8B-B14F-4D97-AF65-F5344CB8AC3E}">
        <p14:creationId xmlns:p14="http://schemas.microsoft.com/office/powerpoint/2010/main" val="238055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14A-055E-493B-8A93-3F35EC4B79DD}"/>
              </a:ext>
            </a:extLst>
          </p:cNvPr>
          <p:cNvSpPr txBox="1"/>
          <p:nvPr/>
        </p:nvSpPr>
        <p:spPr>
          <a:xfrm>
            <a:off x="717631" y="81498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21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8AD7-FA3D-4E51-9140-34F6EF0B3678}"/>
              </a:ext>
            </a:extLst>
          </p:cNvPr>
          <p:cNvSpPr txBox="1"/>
          <p:nvPr/>
        </p:nvSpPr>
        <p:spPr>
          <a:xfrm>
            <a:off x="717631" y="81498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86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E76CD-D8AE-480A-B815-15A507C006F7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43697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0105-B870-4CE6-B0CF-0582E964CE5F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48606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625751-6A1D-4031-95A7-123DF39AA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841A07-C54D-42FF-BBBA-A069FC281A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hlinkClick r:id="rId3" action="ppaction://hlinksldjump"/>
              </a:rPr>
              <a:t>게임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9E673-EB94-42FA-A289-92BEEB8592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hlinkClick r:id="rId4" action="ppaction://hlinksldjump"/>
              </a:rPr>
              <a:t>게임 분석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9DC4EA-0755-4260-98E5-5056056BB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hlinkClick r:id="rId5" action="ppaction://hlinksldjump"/>
              </a:rPr>
              <a:t>스토리텔링</a:t>
            </a:r>
            <a:endParaRPr lang="en-US" altLang="ko-KR" dirty="0">
              <a:hlinkClick r:id="rId5" action="ppaction://hlinksldjump"/>
            </a:endParaRPr>
          </a:p>
          <a:p>
            <a:r>
              <a:rPr lang="ko-KR" altLang="en-US" dirty="0">
                <a:hlinkClick r:id="rId5" action="ppaction://hlinksldjump"/>
              </a:rPr>
              <a:t>기획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DA1021-89A9-4651-ACC1-91562DF3E2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hlinkClick r:id="rId6" action="ppaction://hlinksldjump"/>
              </a:rPr>
              <a:t>총정리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B8BEB9-66E5-4CFB-8607-0B2212362E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6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7B52-88E0-4098-B920-08106ECC5BF6}"/>
              </a:ext>
            </a:extLst>
          </p:cNvPr>
          <p:cNvSpPr txBox="1"/>
          <p:nvPr/>
        </p:nvSpPr>
        <p:spPr>
          <a:xfrm>
            <a:off x="717631" y="8149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</a:t>
            </a:r>
            <a:r>
              <a:rPr lang="en-US" altLang="ko-KR" dirty="0"/>
              <a:t>( </a:t>
            </a:r>
            <a:r>
              <a:rPr lang="ko-KR" altLang="en-US" dirty="0"/>
              <a:t>스테이지 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84837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AEB01-5B73-4B60-9A2F-3C8F9D9D53FC}"/>
              </a:ext>
            </a:extLst>
          </p:cNvPr>
          <p:cNvSpPr txBox="1"/>
          <p:nvPr/>
        </p:nvSpPr>
        <p:spPr>
          <a:xfrm>
            <a:off x="717631" y="8149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PVP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24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C01B8-352A-4984-99C9-6B0411927053}"/>
              </a:ext>
            </a:extLst>
          </p:cNvPr>
          <p:cNvSpPr txBox="1"/>
          <p:nvPr/>
        </p:nvSpPr>
        <p:spPr>
          <a:xfrm>
            <a:off x="717631" y="81498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/ </a:t>
            </a:r>
            <a:r>
              <a:rPr lang="ko-KR" altLang="en-US" dirty="0"/>
              <a:t>스토리텔링 요소</a:t>
            </a:r>
          </a:p>
        </p:txBody>
      </p:sp>
    </p:spTree>
    <p:extLst>
      <p:ext uri="{BB962C8B-B14F-4D97-AF65-F5344CB8AC3E}">
        <p14:creationId xmlns:p14="http://schemas.microsoft.com/office/powerpoint/2010/main" val="245606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30032-0B07-4B64-8A58-04E95ADEA2CA}"/>
              </a:ext>
            </a:extLst>
          </p:cNvPr>
          <p:cNvSpPr txBox="1"/>
          <p:nvPr/>
        </p:nvSpPr>
        <p:spPr>
          <a:xfrm>
            <a:off x="717631" y="81498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플레이 흐름 </a:t>
            </a:r>
            <a:r>
              <a:rPr lang="en-US" altLang="ko-KR" dirty="0"/>
              <a:t>/ </a:t>
            </a:r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40337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D4201-C13A-4C1D-9D1F-D08E619DF579}"/>
              </a:ext>
            </a:extLst>
          </p:cNvPr>
          <p:cNvSpPr txBox="1"/>
          <p:nvPr/>
        </p:nvSpPr>
        <p:spPr>
          <a:xfrm>
            <a:off x="1524000" y="1778000"/>
            <a:ext cx="1561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설명</a:t>
            </a:r>
            <a:endParaRPr lang="en-US" altLang="ko-KR" dirty="0"/>
          </a:p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플레이 방식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(</a:t>
            </a:r>
            <a:r>
              <a:rPr lang="ko-KR" altLang="en-US" dirty="0"/>
              <a:t>차별성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핵심요소</a:t>
            </a:r>
          </a:p>
        </p:txBody>
      </p:sp>
    </p:spTree>
    <p:extLst>
      <p:ext uri="{BB962C8B-B14F-4D97-AF65-F5344CB8AC3E}">
        <p14:creationId xmlns:p14="http://schemas.microsoft.com/office/powerpoint/2010/main" val="65227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FDF2-0FFD-4B9E-B3DE-2BDE96BE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 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4EB17-BCFF-49B2-A75C-841343F2C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FA074-642D-42A4-9C1A-C68E5F416CE1}"/>
              </a:ext>
            </a:extLst>
          </p:cNvPr>
          <p:cNvSpPr txBox="1"/>
          <p:nvPr/>
        </p:nvSpPr>
        <p:spPr>
          <a:xfrm>
            <a:off x="4091651" y="463462"/>
            <a:ext cx="4932744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장르가 동일 화면 동일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유저층의 차이를 확실하게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IP</a:t>
            </a:r>
            <a:r>
              <a:rPr lang="ko-KR" altLang="en-US" dirty="0"/>
              <a:t>를 사용한 점을 확실하게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액션 장르 </a:t>
            </a:r>
            <a:r>
              <a:rPr lang="en-US" altLang="ko-KR" dirty="0"/>
              <a:t>: </a:t>
            </a:r>
            <a:r>
              <a:rPr lang="ko-KR" altLang="en-US" dirty="0"/>
              <a:t>슈팅 액션</a:t>
            </a:r>
            <a:r>
              <a:rPr lang="en-US" altLang="ko-KR" dirty="0"/>
              <a:t>, </a:t>
            </a:r>
            <a:r>
              <a:rPr lang="ko-KR" altLang="en-US" dirty="0"/>
              <a:t>격투 액션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시점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/>
              <a:t>,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중년기사 김봉식 이야기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브롤스타즈</a:t>
            </a:r>
            <a:r>
              <a:rPr lang="ko-KR" altLang="en-US" dirty="0"/>
              <a:t> 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던전을 찾아서 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플렛폼</a:t>
            </a:r>
            <a:r>
              <a:rPr lang="ko-KR" altLang="en-US" dirty="0"/>
              <a:t>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장르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고려사항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7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B5-95B1-4674-BDE4-C3B893F6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2"/>
            <a:ext cx="10515600" cy="4850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적용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7A2FB1-D0C0-4DA9-92DF-7AB79E52C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C7B3-6582-4EEB-891F-89E275830EF5}"/>
              </a:ext>
            </a:extLst>
          </p:cNvPr>
          <p:cNvSpPr txBox="1"/>
          <p:nvPr/>
        </p:nvSpPr>
        <p:spPr>
          <a:xfrm>
            <a:off x="1371600" y="1896533"/>
            <a:ext cx="86565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 개발에 맞춘 최적화 </a:t>
            </a:r>
            <a:r>
              <a:rPr lang="en-US" altLang="ko-KR" dirty="0"/>
              <a:t>(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텍스트 활용</a:t>
            </a:r>
            <a:r>
              <a:rPr lang="en-US" altLang="ko-KR" dirty="0"/>
              <a:t> -&gt; </a:t>
            </a:r>
            <a:r>
              <a:rPr lang="ko-KR" altLang="en-US" dirty="0"/>
              <a:t>만화 컷 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내 소리 요소 </a:t>
            </a:r>
            <a:r>
              <a:rPr lang="en-US" altLang="ko-KR" dirty="0"/>
              <a:t>(</a:t>
            </a:r>
            <a:r>
              <a:rPr lang="ko-KR" altLang="en-US" dirty="0"/>
              <a:t>더빙 </a:t>
            </a:r>
            <a:r>
              <a:rPr lang="en-US" altLang="ko-KR" dirty="0"/>
              <a:t>x, </a:t>
            </a:r>
            <a:r>
              <a:rPr lang="ko-KR" altLang="en-US" dirty="0"/>
              <a:t>공격 모션 효과음</a:t>
            </a:r>
            <a:r>
              <a:rPr lang="en-US" altLang="ko-KR" dirty="0"/>
              <a:t>, </a:t>
            </a:r>
            <a:r>
              <a:rPr lang="ko-KR" altLang="en-US" dirty="0"/>
              <a:t>몬스터 소리</a:t>
            </a:r>
            <a:r>
              <a:rPr lang="en-US" altLang="ko-KR" dirty="0"/>
              <a:t>, </a:t>
            </a:r>
            <a:r>
              <a:rPr lang="ko-KR" altLang="en-US" dirty="0"/>
              <a:t>스테이지 별 배경음악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로딩화면 활용한 튜토리얼</a:t>
            </a:r>
            <a:r>
              <a:rPr lang="en-US" altLang="ko-KR" dirty="0"/>
              <a:t>, </a:t>
            </a:r>
            <a:r>
              <a:rPr lang="ko-KR" altLang="en-US" dirty="0"/>
              <a:t>게임 내 정보 전달</a:t>
            </a:r>
            <a:endParaRPr lang="en-US" altLang="ko-KR" dirty="0"/>
          </a:p>
          <a:p>
            <a:r>
              <a:rPr lang="ko-KR" altLang="en-US" dirty="0"/>
              <a:t>게임 플레이를 끝지 않는 </a:t>
            </a:r>
            <a:r>
              <a:rPr lang="ko-KR" altLang="en-US" dirty="0" err="1"/>
              <a:t>인트로</a:t>
            </a:r>
            <a:r>
              <a:rPr lang="ko-KR" altLang="en-US" dirty="0"/>
              <a:t> 엔딩 컷 신 활용</a:t>
            </a:r>
            <a:endParaRPr lang="en-US" altLang="ko-KR" dirty="0"/>
          </a:p>
          <a:p>
            <a:r>
              <a:rPr lang="ko-KR" altLang="en-US" dirty="0"/>
              <a:t>게임 플레이 중 사용하는 캐릭터 스킬에 대한 화려한 스킬 애니메이션</a:t>
            </a:r>
            <a:endParaRPr lang="en-US" altLang="ko-KR" dirty="0"/>
          </a:p>
          <a:p>
            <a:r>
              <a:rPr lang="ko-KR" altLang="en-US" dirty="0"/>
              <a:t>스토리 진행에 따라 달라지는 화면 분위기 연출</a:t>
            </a:r>
            <a:endParaRPr lang="en-US" altLang="ko-KR" dirty="0"/>
          </a:p>
          <a:p>
            <a:r>
              <a:rPr lang="ko-KR" altLang="en-US" dirty="0"/>
              <a:t>스토리에 따라 나뉘는 던전 컨셉과 스테이지 구분</a:t>
            </a:r>
            <a:endParaRPr lang="en-US" altLang="ko-KR" dirty="0"/>
          </a:p>
          <a:p>
            <a:r>
              <a:rPr lang="ko-KR" altLang="en-US" dirty="0"/>
              <a:t>유저 캐릭터와 일반</a:t>
            </a:r>
            <a:r>
              <a:rPr lang="en-US" altLang="ko-KR" dirty="0"/>
              <a:t> NPC</a:t>
            </a:r>
            <a:r>
              <a:rPr lang="ko-KR" altLang="en-US" dirty="0"/>
              <a:t>간의 대화를 통한 게임 분위기 전달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5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요소 선택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134" name="표 134">
            <a:extLst>
              <a:ext uri="{FF2B5EF4-FFF2-40B4-BE49-F238E27FC236}">
                <a16:creationId xmlns:a16="http://schemas.microsoft.com/office/drawing/2014/main" id="{2A5B5753-652D-4644-BF31-A66DEFAB2DC0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627378206"/>
              </p:ext>
            </p:extLst>
          </p:nvPr>
        </p:nvGraphicFramePr>
        <p:xfrm>
          <a:off x="499507" y="806416"/>
          <a:ext cx="11266011" cy="5674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697">
                  <a:extLst>
                    <a:ext uri="{9D8B030D-6E8A-4147-A177-3AD203B41FA5}">
                      <a16:colId xmlns:a16="http://schemas.microsoft.com/office/drawing/2014/main" val="3803578419"/>
                    </a:ext>
                  </a:extLst>
                </a:gridCol>
                <a:gridCol w="4350854">
                  <a:extLst>
                    <a:ext uri="{9D8B030D-6E8A-4147-A177-3AD203B41FA5}">
                      <a16:colId xmlns:a16="http://schemas.microsoft.com/office/drawing/2014/main" val="895830323"/>
                    </a:ext>
                  </a:extLst>
                </a:gridCol>
                <a:gridCol w="5606460">
                  <a:extLst>
                    <a:ext uri="{9D8B030D-6E8A-4147-A177-3AD203B41FA5}">
                      <a16:colId xmlns:a16="http://schemas.microsoft.com/office/drawing/2014/main" val="2796248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0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상호작용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안내 문구에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설명하지 않아도 게임의 세계관과 스토리를 유추할 수 있도록 문장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스토리에 몰입감을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세계관이 다른 단어를 배제해 이질감이 들지 않도록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1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 스토리텔링 요소로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웹툰 형태의 만화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컷 신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빠르게 읽을 수 있으며 영상에 비해 적은 비용으로 스토리를 전달할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텍스트와 이미지의 단점을 서로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화면으로 전달할 수 있는 정보의 양이 많음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구체적이 상황 설명이 부족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구체적인 묘사가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화면에 표시할 수 있는 텍스트의 양이 제한적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02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주변 소리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모션에서 캐릭터의 육성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등장 시 특유의 소리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 또한 게임 몰입 요소의 일부분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사운드 배치로 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 몰입감을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9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 게임 배경화면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초기에 밝고 활발한 분위기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진행하며 음산하고 황폐한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진행 상황을 유저가 직접 찾아보지 않아도 화면으로 짐작할 수 있도록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연관성 없는 그래픽 연출은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1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진동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화면 떨림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긴장감을 극대화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캐릭터에게 오는 충격 또는 스토리의 충격적인 부분을 진동을 통해 현신의 유저에게 간접적으로 체험하게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콘솔 기기의 차별점을 활용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간접적인 영향을 통해 게임의 몰입감을 증진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플레이에 강한 피드백을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유저와 게임이 상호 작용한다는 느낌을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98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560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추가 리소스 다운로드 </a:t>
            </a:r>
            <a:r>
              <a:rPr lang="en-US" altLang="ko-KR" dirty="0"/>
              <a:t>&amp; </a:t>
            </a:r>
            <a:r>
              <a:rPr lang="ko-KR" altLang="en-US" dirty="0"/>
              <a:t>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추가 리소스 다운로드 중에 웹툰 형식의 만화를 출력</a:t>
            </a:r>
            <a:endParaRPr lang="en-US" altLang="ko-KR" dirty="0"/>
          </a:p>
          <a:p>
            <a:pPr lvl="1"/>
            <a:r>
              <a:rPr lang="ko-KR" altLang="en-US" dirty="0"/>
              <a:t>본격적인 게임 시작 전</a:t>
            </a:r>
            <a:r>
              <a:rPr lang="en-US" altLang="ko-KR" dirty="0"/>
              <a:t>, </a:t>
            </a:r>
            <a:r>
              <a:rPr lang="ko-KR" altLang="en-US" dirty="0"/>
              <a:t>해당 게임에 대한 간략한 스토리 이해를 통해 튜토리얼의 </a:t>
            </a:r>
            <a:r>
              <a:rPr lang="ko-KR" altLang="en-US" dirty="0" err="1"/>
              <a:t>몰입감</a:t>
            </a:r>
            <a:r>
              <a:rPr lang="ko-KR" altLang="en-US" dirty="0"/>
              <a:t> 증진</a:t>
            </a:r>
            <a:endParaRPr lang="en-US" altLang="ko-KR" dirty="0"/>
          </a:p>
          <a:p>
            <a:r>
              <a:rPr lang="ko-KR" altLang="en-US" dirty="0"/>
              <a:t>로딩 중간에 스토리 또는 추가 팁 등을 만화를 통해 출력</a:t>
            </a:r>
            <a:endParaRPr lang="en-US" altLang="ko-KR" dirty="0"/>
          </a:p>
          <a:p>
            <a:pPr lvl="1"/>
            <a:r>
              <a:rPr lang="ko-KR" altLang="en-US" dirty="0"/>
              <a:t>유저가 게임 플레이하는 시간에 낭비되는 시간을 최소화</a:t>
            </a:r>
            <a:endParaRPr lang="en-US" altLang="ko-KR" dirty="0"/>
          </a:p>
          <a:p>
            <a:pPr lvl="1"/>
            <a:r>
              <a:rPr lang="ko-KR" altLang="en-US" dirty="0"/>
              <a:t>로딩 중에도 게임을 플레이하고 있다는 느낌을 받도록</a:t>
            </a:r>
            <a:endParaRPr lang="en-US" altLang="ko-KR" dirty="0"/>
          </a:p>
          <a:p>
            <a:r>
              <a:rPr lang="ko-KR" altLang="en-US" dirty="0"/>
              <a:t>던전 진입 중 또는 </a:t>
            </a:r>
            <a:r>
              <a:rPr lang="en-US" altLang="ko-KR" dirty="0"/>
              <a:t>PVP </a:t>
            </a:r>
            <a:r>
              <a:rPr lang="ko-KR" altLang="en-US" dirty="0"/>
              <a:t>대기 중 해당 컨텐츠의 팁 또는 연관 스토리를 출력</a:t>
            </a:r>
            <a:endParaRPr lang="en-US" altLang="ko-KR" dirty="0"/>
          </a:p>
          <a:p>
            <a:pPr lvl="1"/>
            <a:r>
              <a:rPr lang="ko-KR" altLang="en-US" dirty="0"/>
              <a:t>유저가 해당 컨텐츠에 몰입하고 즐길 수 있는 당위성 제공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4372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</a:t>
            </a:r>
            <a:endParaRPr lang="en-US" altLang="ko-KR" dirty="0"/>
          </a:p>
          <a:p>
            <a:pPr lvl="1"/>
            <a:r>
              <a:rPr lang="ko-KR" altLang="en-US" dirty="0"/>
              <a:t>게임 속 세계관과 연관된 캐릭터의 설정과 특징을 간략한 스토리를 활용해 설명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</a:t>
            </a:r>
            <a:r>
              <a:rPr lang="ko-KR" altLang="en-US" dirty="0" err="1"/>
              <a:t>튜토리얼에서의</a:t>
            </a:r>
            <a:r>
              <a:rPr lang="ko-KR" altLang="en-US" dirty="0"/>
              <a:t> 행동에 당위성을 미리 부여</a:t>
            </a:r>
            <a:endParaRPr lang="en-US" altLang="ko-KR" dirty="0"/>
          </a:p>
          <a:p>
            <a:r>
              <a:rPr lang="ko-KR" altLang="en-US" dirty="0"/>
              <a:t>중</a:t>
            </a:r>
            <a:endParaRPr lang="en-US" altLang="ko-KR" dirty="0"/>
          </a:p>
          <a:p>
            <a:pPr lvl="1"/>
            <a:r>
              <a:rPr lang="ko-KR" altLang="en-US" dirty="0"/>
              <a:t>가장 핵심 요소인 전투에 대해 유저가 익힐 수 있도록 안내</a:t>
            </a:r>
            <a:endParaRPr lang="en-US" altLang="ko-KR" dirty="0"/>
          </a:p>
          <a:p>
            <a:pPr lvl="2"/>
            <a:r>
              <a:rPr lang="ko-KR" altLang="en-US" dirty="0"/>
              <a:t>세계관 속에 유저가 소속되어 있다는 느낌을 주면서 게임에 대한 소속감을 가지도록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ko-KR" altLang="en-US" dirty="0"/>
              <a:t>이후 설명하지 않은 부가 컨텐츠에 대해 관련된 스토리의 간략한 내용을 </a:t>
            </a:r>
            <a:r>
              <a:rPr lang="en-US" altLang="ko-KR" dirty="0"/>
              <a:t>NPC</a:t>
            </a:r>
            <a:r>
              <a:rPr lang="ko-KR" altLang="en-US" dirty="0"/>
              <a:t>의 대사를 통해 전달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4653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C67D57-6491-4BED-BAFA-ED8D0F3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14588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2C5AC64-75B5-42D1-9A7C-EA36708653A1}"/>
              </a:ext>
            </a:extLst>
          </p:cNvPr>
          <p:cNvGrpSpPr/>
          <p:nvPr/>
        </p:nvGrpSpPr>
        <p:grpSpPr>
          <a:xfrm>
            <a:off x="437326" y="1275803"/>
            <a:ext cx="5149588" cy="2726053"/>
            <a:chOff x="3521206" y="1421664"/>
            <a:chExt cx="5149588" cy="2726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4DD9F2-7DD1-457D-92E9-79BA22967813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9" name="Picture 2" descr="7.png">
                <a:extLst>
                  <a:ext uri="{FF2B5EF4-FFF2-40B4-BE49-F238E27FC236}">
                    <a16:creationId xmlns:a16="http://schemas.microsoft.com/office/drawing/2014/main" id="{990CDF5A-16A5-458E-8E7D-90EFD34A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7.png">
                <a:extLst>
                  <a:ext uri="{FF2B5EF4-FFF2-40B4-BE49-F238E27FC236}">
                    <a16:creationId xmlns:a16="http://schemas.microsoft.com/office/drawing/2014/main" id="{A1DCDCA3-1E6A-43D4-A791-A86DF5F4F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관련 이미지">
              <a:extLst>
                <a:ext uri="{FF2B5EF4-FFF2-40B4-BE49-F238E27FC236}">
                  <a16:creationId xmlns:a16="http://schemas.microsoft.com/office/drawing/2014/main" id="{52E816E1-36AF-45FA-B645-5D22B2F30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관련 이미지">
              <a:extLst>
                <a:ext uri="{FF2B5EF4-FFF2-40B4-BE49-F238E27FC236}">
                  <a16:creationId xmlns:a16="http://schemas.microsoft.com/office/drawing/2014/main" id="{6333CC5D-4F41-4A1C-8E39-337C728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구름 9">
              <a:extLst>
                <a:ext uri="{FF2B5EF4-FFF2-40B4-BE49-F238E27FC236}">
                  <a16:creationId xmlns:a16="http://schemas.microsoft.com/office/drawing/2014/main" id="{EC8F64AE-16BF-4BF9-AE95-676B0F784292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FD3BE0-4A62-4EA4-B2E7-26B8AF9FAFF7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E1CFDD4-60E4-45EB-9D86-0485BF43E3AF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6" name="Picture 14" descr="룬 .png에 대한 이미지 검색결과">
                <a:extLst>
                  <a:ext uri="{FF2B5EF4-FFF2-40B4-BE49-F238E27FC236}">
                    <a16:creationId xmlns:a16="http://schemas.microsoft.com/office/drawing/2014/main" id="{6163FE55-6804-4504-AE13-643CFAC43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6" descr="룬 .png에 대한 이미지 검색결과">
                <a:extLst>
                  <a:ext uri="{FF2B5EF4-FFF2-40B4-BE49-F238E27FC236}">
                    <a16:creationId xmlns:a16="http://schemas.microsoft.com/office/drawing/2014/main" id="{D1B63693-4AA3-4DBD-B2DC-75822149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 descr="룬 .png에 대한 이미지 검색결과">
                <a:extLst>
                  <a:ext uri="{FF2B5EF4-FFF2-40B4-BE49-F238E27FC236}">
                    <a16:creationId xmlns:a16="http://schemas.microsoft.com/office/drawing/2014/main" id="{1B258961-2E50-4739-A15B-3A298218D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0" descr="룬 .png에 대한 이미지 검색결과">
              <a:extLst>
                <a:ext uri="{FF2B5EF4-FFF2-40B4-BE49-F238E27FC236}">
                  <a16:creationId xmlns:a16="http://schemas.microsoft.com/office/drawing/2014/main" id="{5B45A3BC-FD57-4C9A-95D6-4F578EB0C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957270-5045-45F2-A3A9-9CE1FE7CD0DB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3CCDF9-2E26-4C3A-89C9-74593A11B360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75372D-7BB2-4CBC-9F0E-E9E920E25113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47497C5-A609-4916-84DC-AF9DA73C15F1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56E84AC-9066-4186-B3BB-3FD13BA3F278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C0BA65-B8BF-4B0E-89A9-19B5875B19F0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4DB49A-5B8D-43DB-B5F9-4D69E43B44A0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75ECCC4-0C84-4018-86B0-7DBA3AF215D1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D11C6E03-46A0-41D1-B940-7ABF237CC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274969-E51C-4EFF-8E78-B0C3E88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C7B725E-BF12-41B9-A6FB-0AB80B97202D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E04888-0C6A-4D1E-A4A9-2FD3DDAC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9FB6FCB-7B39-46A3-9CFD-89632DEA947B}"/>
              </a:ext>
            </a:extLst>
          </p:cNvPr>
          <p:cNvSpPr txBox="1"/>
          <p:nvPr/>
        </p:nvSpPr>
        <p:spPr>
          <a:xfrm>
            <a:off x="717631" y="81498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간략한 소개 </a:t>
            </a:r>
            <a:r>
              <a:rPr lang="en-US" altLang="ko-KR" dirty="0"/>
              <a:t>/ </a:t>
            </a:r>
            <a:r>
              <a:rPr lang="ko-KR" altLang="en-US" dirty="0"/>
              <a:t>기획 의도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406B36-1E90-43A4-AD1C-22C9316409BA}"/>
              </a:ext>
            </a:extLst>
          </p:cNvPr>
          <p:cNvGrpSpPr/>
          <p:nvPr/>
        </p:nvGrpSpPr>
        <p:grpSpPr>
          <a:xfrm>
            <a:off x="415884" y="4131255"/>
            <a:ext cx="3236730" cy="2131928"/>
            <a:chOff x="2473194" y="1481306"/>
            <a:chExt cx="2998627" cy="1947693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321A659-665B-4220-B17D-A2D786628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86" t="3057" r="6574" b="30947"/>
            <a:stretch/>
          </p:blipFill>
          <p:spPr>
            <a:xfrm>
              <a:off x="2473194" y="1481306"/>
              <a:ext cx="2998627" cy="1947693"/>
            </a:xfrm>
            <a:prstGeom prst="rect">
              <a:avLst/>
            </a:prstGeom>
          </p:spPr>
        </p:pic>
        <p:pic>
          <p:nvPicPr>
            <p:cNvPr id="34" name="그림 3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39790D6-590D-4DAB-969D-F1688A9A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42" t="85741" r="38325" b="4481"/>
            <a:stretch/>
          </p:blipFill>
          <p:spPr>
            <a:xfrm>
              <a:off x="4296941" y="1900208"/>
              <a:ext cx="1026367" cy="299938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73D6DB-07DA-4407-9DBF-2053F3BEEAE4}"/>
              </a:ext>
            </a:extLst>
          </p:cNvPr>
          <p:cNvSpPr/>
          <p:nvPr/>
        </p:nvSpPr>
        <p:spPr>
          <a:xfrm>
            <a:off x="415884" y="4477215"/>
            <a:ext cx="989250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관련 이미지">
            <a:extLst>
              <a:ext uri="{FF2B5EF4-FFF2-40B4-BE49-F238E27FC236}">
                <a16:creationId xmlns:a16="http://schemas.microsoft.com/office/drawing/2014/main" id="{D778D286-8C63-4CEA-872A-2196853C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14" y="4133830"/>
            <a:ext cx="2855684" cy="22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EA4E62-A5CD-4884-BFA0-DD91D3C6602C}"/>
              </a:ext>
            </a:extLst>
          </p:cNvPr>
          <p:cNvSpPr/>
          <p:nvPr/>
        </p:nvSpPr>
        <p:spPr>
          <a:xfrm>
            <a:off x="3749677" y="4574366"/>
            <a:ext cx="602685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16670242-F46C-4125-AC60-47E3F697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30182"/>
              </p:ext>
            </p:extLst>
          </p:nvPr>
        </p:nvGraphicFramePr>
        <p:xfrm>
          <a:off x="6605362" y="4312081"/>
          <a:ext cx="5246894" cy="195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20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3800374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31BAE-3365-439D-BED3-442190C9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455A79-1A1E-4015-9323-3610F59B5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4B53A-6217-4138-B342-90DEC61DD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던전 시작 전 해당 스토리의 간략한 내용을 만화로 연출</a:t>
            </a:r>
            <a:endParaRPr lang="en-US" altLang="ko-KR" dirty="0"/>
          </a:p>
          <a:p>
            <a:r>
              <a:rPr lang="ko-KR" altLang="en-US" dirty="0"/>
              <a:t>스킬 사용 시 해당 스킬 명을 캐릭터가 외치는 연출</a:t>
            </a:r>
            <a:endParaRPr lang="en-US" altLang="ko-KR" dirty="0"/>
          </a:p>
          <a:p>
            <a:pPr lvl="1"/>
            <a:r>
              <a:rPr lang="ko-KR" altLang="en-US" dirty="0"/>
              <a:t>강력한 스킬의 경우 화면을 가득 메우는 스킬 연출</a:t>
            </a:r>
            <a:endParaRPr lang="en-US" altLang="ko-KR" dirty="0"/>
          </a:p>
          <a:p>
            <a:r>
              <a:rPr lang="ko-KR" altLang="en-US" dirty="0"/>
              <a:t>유일한 플레이 중에 나오는 스토리 연출</a:t>
            </a:r>
            <a:endParaRPr lang="en-US" altLang="ko-KR" dirty="0"/>
          </a:p>
          <a:p>
            <a:r>
              <a:rPr lang="ko-KR" altLang="en-US" dirty="0"/>
              <a:t>던전 클리어 후 연관 스토리 만화 연출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9A2331F-CA48-46F5-8A47-2E4A840B5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260147F-6B51-43D3-A0D5-B387FFC3C6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0E227D7-A6DA-4E57-8510-26A8F8AA4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14537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14F7-1A5A-426E-B9AF-DE86FB9A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4BC848-8E8B-494E-9253-5147FC645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C5CF-AC59-4CC7-8438-BB176F8E0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스토리에서 자세하게 설명하지 못하는 내용을 캐릭터 정보</a:t>
            </a:r>
            <a:r>
              <a:rPr lang="en-US" altLang="ko-KR" dirty="0"/>
              <a:t>, </a:t>
            </a:r>
            <a:r>
              <a:rPr lang="ko-KR" altLang="en-US" dirty="0"/>
              <a:t>아이템 정보를 통해 전달</a:t>
            </a:r>
            <a:endParaRPr lang="en-US" altLang="ko-KR" dirty="0"/>
          </a:p>
          <a:p>
            <a:pPr lvl="1"/>
            <a:r>
              <a:rPr lang="ko-KR" altLang="en-US" dirty="0"/>
              <a:t>메인 스토리에 추가되는 부가 스토리</a:t>
            </a:r>
            <a:endParaRPr lang="en-US" altLang="ko-KR" dirty="0"/>
          </a:p>
          <a:p>
            <a:pPr lvl="1"/>
            <a:r>
              <a:rPr lang="ko-KR" altLang="en-US" dirty="0"/>
              <a:t>스토리에 따른 캐릭터 간의 관계</a:t>
            </a:r>
            <a:r>
              <a:rPr lang="en-US" altLang="ko-KR" dirty="0"/>
              <a:t>, </a:t>
            </a:r>
            <a:r>
              <a:rPr lang="ko-KR" altLang="en-US" dirty="0"/>
              <a:t>서로 적대적 또는 우호적 임을 묘사</a:t>
            </a:r>
            <a:endParaRPr lang="en-US" altLang="ko-KR" dirty="0"/>
          </a:p>
          <a:p>
            <a:pPr lvl="2"/>
            <a:r>
              <a:rPr lang="ko-KR" altLang="en-US" dirty="0"/>
              <a:t>캐릭터를 더욱 입체적으로 묘사할 수 있는 방법</a:t>
            </a:r>
            <a:endParaRPr lang="en-US" altLang="ko-KR" dirty="0"/>
          </a:p>
          <a:p>
            <a:pPr lvl="2"/>
            <a:r>
              <a:rPr lang="ko-KR" altLang="en-US" dirty="0"/>
              <a:t>캐릭터의 컨셉과 연관된 스토리를 통해 유저의 스토리 몰입도를 증가 시킴</a:t>
            </a:r>
            <a:endParaRPr lang="en-US" altLang="ko-KR" dirty="0"/>
          </a:p>
          <a:p>
            <a:pPr lvl="1"/>
            <a:r>
              <a:rPr lang="ko-KR" altLang="en-US" dirty="0"/>
              <a:t>아이템에 얽힌 스토리 설명</a:t>
            </a:r>
            <a:endParaRPr lang="en-US" altLang="ko-KR" dirty="0"/>
          </a:p>
          <a:p>
            <a:pPr lvl="2"/>
            <a:r>
              <a:rPr lang="ko-KR" altLang="en-US" dirty="0"/>
              <a:t>메인 스토리에 영향을 줬던 과거 전설과 비슷한 내용의 스토리를 아이템과 결합시킴</a:t>
            </a:r>
            <a:endParaRPr lang="en-US" altLang="ko-KR" dirty="0"/>
          </a:p>
          <a:p>
            <a:pPr lvl="2"/>
            <a:r>
              <a:rPr lang="ko-KR" altLang="en-US" dirty="0"/>
              <a:t>스토리에 관심 있는 유저의 경우 새롭게 즐길 수 있는 컨텐츠로 승화</a:t>
            </a:r>
            <a:endParaRPr lang="en-US" altLang="ko-KR" dirty="0"/>
          </a:p>
          <a:p>
            <a:pPr lvl="2"/>
            <a:r>
              <a:rPr lang="ko-KR" altLang="en-US" dirty="0"/>
              <a:t>아이템의 희귀도와 능력을 이해하는 방법으로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96C0F09-2A49-432A-BC86-FA783D8BB7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823F578-7FA9-404C-93E8-524E03F4FD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06648B-4A92-40A3-9843-BD52878DDA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93546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47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부가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스토리를 진행하는 것 만으로 스토리를 </a:t>
            </a:r>
            <a:r>
              <a:rPr lang="en-US" altLang="ko-KR" dirty="0"/>
              <a:t>100% </a:t>
            </a:r>
            <a:r>
              <a:rPr lang="ko-KR" altLang="en-US" dirty="0"/>
              <a:t>전달하기에는 무리가 있음</a:t>
            </a:r>
            <a:endParaRPr lang="en-US" altLang="ko-KR" dirty="0"/>
          </a:p>
          <a:p>
            <a:r>
              <a:rPr lang="ko-KR" altLang="en-US" dirty="0"/>
              <a:t>상인</a:t>
            </a:r>
            <a:r>
              <a:rPr lang="en-US" altLang="ko-KR" dirty="0"/>
              <a:t>, </a:t>
            </a:r>
            <a:r>
              <a:rPr lang="ko-KR" altLang="en-US" dirty="0"/>
              <a:t>대장장이 등 기본 </a:t>
            </a:r>
            <a:r>
              <a:rPr lang="en-US" altLang="ko-KR" dirty="0"/>
              <a:t>NPC</a:t>
            </a:r>
            <a:r>
              <a:rPr lang="ko-KR" altLang="en-US" dirty="0"/>
              <a:t>와 대화를 통해 해당 세계관 설정을 알 수 있도록 함</a:t>
            </a:r>
            <a:endParaRPr lang="en-US" altLang="ko-KR" dirty="0"/>
          </a:p>
          <a:p>
            <a:r>
              <a:rPr lang="ko-KR" altLang="en-US" dirty="0"/>
              <a:t>컨텐츠 제목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 등 이름을 세계관 설정에 맞게 작명</a:t>
            </a:r>
            <a:endParaRPr lang="en-US" altLang="ko-KR" dirty="0"/>
          </a:p>
          <a:p>
            <a:r>
              <a:rPr lang="ko-KR" altLang="en-US" dirty="0"/>
              <a:t>스토리 진행 정도에 따라 배경의 연출을 변경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ko-KR" altLang="en-US" dirty="0" err="1"/>
              <a:t>를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0676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9018-5C34-4862-B8EB-208C8948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소리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1E6863-669D-4194-982F-904A2D709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41918-4C13-4360-AE75-15A2004C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38" y="1816800"/>
            <a:ext cx="11258550" cy="3796921"/>
          </a:xfrm>
        </p:spPr>
        <p:txBody>
          <a:bodyPr/>
          <a:lstStyle/>
          <a:p>
            <a:r>
              <a:rPr lang="en-US" altLang="ko-KR" dirty="0"/>
              <a:t>BGM</a:t>
            </a:r>
          </a:p>
          <a:p>
            <a:pPr lvl="1"/>
            <a:r>
              <a:rPr lang="ko-KR" altLang="en-US" dirty="0"/>
              <a:t>주변환경에 어울리는 음악 선택 </a:t>
            </a:r>
            <a:endParaRPr lang="en-US" altLang="ko-KR" dirty="0"/>
          </a:p>
          <a:p>
            <a:pPr lvl="1"/>
            <a:r>
              <a:rPr lang="ko-KR" altLang="en-US" dirty="0"/>
              <a:t>던전의 경우 긴장감을 주는 </a:t>
            </a:r>
            <a:r>
              <a:rPr lang="en-US" altLang="ko-KR" dirty="0"/>
              <a:t>‘</a:t>
            </a:r>
            <a:r>
              <a:rPr lang="ko-KR" altLang="en-US" dirty="0"/>
              <a:t>일렉트로닉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pPr lvl="1"/>
            <a:r>
              <a:rPr lang="ko-KR" altLang="en-US" dirty="0"/>
              <a:t>대기 화면의 경우 흥을 높이는 </a:t>
            </a:r>
            <a:r>
              <a:rPr lang="en-US" altLang="ko-KR" dirty="0"/>
              <a:t>‘</a:t>
            </a:r>
            <a:r>
              <a:rPr lang="ko-KR" altLang="en-US" dirty="0"/>
              <a:t>비트</a:t>
            </a:r>
            <a:r>
              <a:rPr lang="en-US" altLang="ko-KR" dirty="0"/>
              <a:t>’</a:t>
            </a:r>
            <a:r>
              <a:rPr lang="ko-KR" altLang="en-US" dirty="0"/>
              <a:t> 음악 또는 긴장감을 완화시키는 정적인 </a:t>
            </a:r>
            <a:r>
              <a:rPr lang="en-US" altLang="ko-KR" dirty="0"/>
              <a:t>‘</a:t>
            </a:r>
            <a:r>
              <a:rPr lang="ko-KR" altLang="en-US" dirty="0"/>
              <a:t>피아노 클래식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r>
              <a:rPr lang="ko-KR" altLang="en-US" dirty="0"/>
              <a:t>캐릭터 육성</a:t>
            </a:r>
            <a:endParaRPr lang="en-US" altLang="ko-KR" dirty="0"/>
          </a:p>
          <a:p>
            <a:pPr lvl="1"/>
            <a:r>
              <a:rPr lang="ko-KR" altLang="en-US" dirty="0"/>
              <a:t>공격 모션에서 기합</a:t>
            </a:r>
            <a:endParaRPr lang="en-US" altLang="ko-KR" dirty="0"/>
          </a:p>
          <a:p>
            <a:pPr lvl="1"/>
            <a:r>
              <a:rPr lang="ko-KR" altLang="en-US" dirty="0"/>
              <a:t>캐릭터에 따라 달라지는 목소리</a:t>
            </a:r>
            <a:endParaRPr lang="en-US" altLang="ko-KR" dirty="0"/>
          </a:p>
          <a:p>
            <a:r>
              <a:rPr lang="ko-KR" altLang="en-US" dirty="0"/>
              <a:t>몬스터 소리</a:t>
            </a:r>
            <a:endParaRPr lang="en-US" altLang="ko-KR" dirty="0"/>
          </a:p>
          <a:p>
            <a:pPr lvl="1"/>
            <a:r>
              <a:rPr lang="ko-KR" altLang="en-US" dirty="0"/>
              <a:t>괴수형 몬스터의 경우 해당 몬스터에 어울리는 동물소리</a:t>
            </a:r>
            <a:endParaRPr lang="en-US" altLang="ko-KR" dirty="0"/>
          </a:p>
          <a:p>
            <a:pPr lvl="1"/>
            <a:r>
              <a:rPr lang="ko-KR" altLang="en-US" dirty="0"/>
              <a:t>인간형 몬스터의 경우 성별에 따라 다른 기합소리</a:t>
            </a:r>
            <a:endParaRPr lang="en-US" altLang="ko-KR" dirty="0"/>
          </a:p>
          <a:p>
            <a:r>
              <a:rPr lang="ko-KR" altLang="en-US" dirty="0"/>
              <a:t>상호작용 소리</a:t>
            </a:r>
            <a:endParaRPr lang="en-US" altLang="ko-KR" dirty="0"/>
          </a:p>
          <a:p>
            <a:pPr lvl="1"/>
            <a:r>
              <a:rPr lang="ko-KR" altLang="en-US" dirty="0"/>
              <a:t>주변환경 </a:t>
            </a:r>
            <a:r>
              <a:rPr lang="en-US" altLang="ko-KR" dirty="0"/>
              <a:t>( </a:t>
            </a:r>
            <a:r>
              <a:rPr lang="ko-KR" altLang="en-US" dirty="0"/>
              <a:t>숲</a:t>
            </a:r>
            <a:r>
              <a:rPr lang="en-US" altLang="ko-KR" dirty="0"/>
              <a:t>, </a:t>
            </a:r>
            <a:r>
              <a:rPr lang="ko-KR" altLang="en-US" dirty="0"/>
              <a:t>마을</a:t>
            </a:r>
            <a:r>
              <a:rPr lang="en-US" altLang="ko-KR" dirty="0"/>
              <a:t>, </a:t>
            </a:r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)</a:t>
            </a:r>
            <a:r>
              <a:rPr lang="ko-KR" altLang="en-US" dirty="0"/>
              <a:t>을 연상할 수 있는 분위기에 맞는 소리 연출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/>
              <a:t>바다 </a:t>
            </a:r>
            <a:r>
              <a:rPr lang="en-US" altLang="ko-KR" dirty="0"/>
              <a:t>– </a:t>
            </a:r>
            <a:r>
              <a:rPr lang="ko-KR" altLang="en-US" dirty="0"/>
              <a:t>갈매기 소리</a:t>
            </a:r>
            <a:r>
              <a:rPr lang="en-US" altLang="ko-KR" dirty="0"/>
              <a:t>, </a:t>
            </a:r>
            <a:r>
              <a:rPr lang="ko-KR" altLang="en-US" dirty="0"/>
              <a:t>숲 </a:t>
            </a:r>
            <a:r>
              <a:rPr lang="en-US" altLang="ko-KR" dirty="0"/>
              <a:t>– </a:t>
            </a:r>
            <a:r>
              <a:rPr lang="ko-KR" altLang="en-US" dirty="0"/>
              <a:t>바람소리 </a:t>
            </a:r>
            <a:r>
              <a:rPr lang="en-US" altLang="ko-KR" dirty="0"/>
              <a:t>OR </a:t>
            </a:r>
            <a:r>
              <a:rPr lang="ko-KR" altLang="en-US" dirty="0"/>
              <a:t>나뭇잎 소리 등</a:t>
            </a:r>
            <a:endParaRPr lang="en-US" altLang="ko-KR" dirty="0"/>
          </a:p>
          <a:p>
            <a:pPr lvl="1"/>
            <a:r>
              <a:rPr lang="ko-KR" altLang="en-US" dirty="0"/>
              <a:t>장소 이동에 따른 효과음 </a:t>
            </a:r>
            <a:r>
              <a:rPr lang="en-US" altLang="ko-KR" dirty="0"/>
              <a:t>( </a:t>
            </a:r>
            <a:r>
              <a:rPr lang="ko-KR" altLang="en-US" dirty="0"/>
              <a:t>발자국 소리</a:t>
            </a:r>
            <a:r>
              <a:rPr lang="en-US" altLang="ko-KR" dirty="0"/>
              <a:t>, </a:t>
            </a:r>
            <a:r>
              <a:rPr lang="ko-KR" altLang="en-US" dirty="0"/>
              <a:t>나무 쓸리는 소리</a:t>
            </a:r>
            <a:r>
              <a:rPr lang="en-US" altLang="ko-KR" dirty="0"/>
              <a:t>, </a:t>
            </a:r>
            <a:r>
              <a:rPr lang="ko-KR" altLang="en-US" dirty="0"/>
              <a:t>물 거는 소리</a:t>
            </a:r>
            <a:r>
              <a:rPr lang="en-US" altLang="ko-KR" dirty="0"/>
              <a:t>, </a:t>
            </a:r>
            <a:r>
              <a:rPr lang="ko-KR" altLang="en-US" dirty="0"/>
              <a:t>문 여는 소리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976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9DF3-5B01-460D-B991-8F7EC29C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CE0EE5-1973-4AD3-86B9-4FDA37934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4A95-2E71-4356-AFDA-6A82CD64D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진동을 통해 게임 속 상황을 현신의 유저에게 간접적으로 전달</a:t>
            </a:r>
            <a:endParaRPr lang="en-US" altLang="ko-KR" dirty="0"/>
          </a:p>
          <a:p>
            <a:pPr lvl="1"/>
            <a:r>
              <a:rPr lang="ko-KR" altLang="en-US" dirty="0"/>
              <a:t>화면의 이펙트 연출만으로 유저의 몰입을 끌어내기 </a:t>
            </a:r>
            <a:r>
              <a:rPr lang="ko-KR" altLang="en-US" dirty="0" err="1"/>
              <a:t>힘듬</a:t>
            </a:r>
            <a:endParaRPr lang="en-US" altLang="ko-KR" dirty="0"/>
          </a:p>
          <a:p>
            <a:pPr lvl="1"/>
            <a:r>
              <a:rPr lang="ko-KR" altLang="en-US" dirty="0"/>
              <a:t>강력한 데미지를 입던가 주는 경우 진동으로 해당 공격의 피해 정도를 </a:t>
            </a:r>
            <a:r>
              <a:rPr lang="en-US" altLang="ko-KR" dirty="0"/>
              <a:t>UI</a:t>
            </a:r>
            <a:r>
              <a:rPr lang="ko-KR" altLang="en-US" dirty="0"/>
              <a:t>와 함께 전달</a:t>
            </a:r>
            <a:endParaRPr lang="en-US" altLang="ko-KR" dirty="0"/>
          </a:p>
          <a:p>
            <a:r>
              <a:rPr lang="ko-KR" altLang="en-US" dirty="0"/>
              <a:t>화면 떨림을 통해 화면의 액션</a:t>
            </a:r>
            <a:r>
              <a:rPr lang="en-US" altLang="ko-KR" dirty="0"/>
              <a:t>, </a:t>
            </a:r>
            <a:r>
              <a:rPr lang="ko-KR" altLang="en-US" dirty="0"/>
              <a:t>스토리 연출에 역동성을 부여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도트 그래픽</a:t>
            </a:r>
            <a:r>
              <a:rPr lang="en-US" altLang="ko-KR" dirty="0"/>
              <a:t>, </a:t>
            </a:r>
            <a:r>
              <a:rPr lang="ko-KR" altLang="en-US" dirty="0"/>
              <a:t>탑 뷰 시점의 단점을 보완</a:t>
            </a:r>
            <a:endParaRPr lang="en-US" altLang="ko-KR" dirty="0"/>
          </a:p>
          <a:p>
            <a:pPr lvl="1"/>
            <a:r>
              <a:rPr lang="ko-KR" altLang="en-US" dirty="0"/>
              <a:t>유저 캐릭터의 액션이 풍부해지는 효과로 사용됨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0994E5F-6E72-489C-BA0D-C583E49C6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8AA6CA-D230-4C56-9577-BC080D8F4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6527166-67CB-4223-83EF-A0DA8C2715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59698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728F69B-C0C3-4AAB-B03D-CA9FAA562D3E}"/>
              </a:ext>
            </a:extLst>
          </p:cNvPr>
          <p:cNvGrpSpPr/>
          <p:nvPr/>
        </p:nvGrpSpPr>
        <p:grpSpPr>
          <a:xfrm>
            <a:off x="504825" y="1368697"/>
            <a:ext cx="4130237" cy="2279496"/>
            <a:chOff x="504825" y="1252952"/>
            <a:chExt cx="4130237" cy="2279496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3617282-9D47-4632-983D-34B704BF0F7F}"/>
                </a:ext>
              </a:extLst>
            </p:cNvPr>
            <p:cNvGrpSpPr/>
            <p:nvPr/>
          </p:nvGrpSpPr>
          <p:grpSpPr>
            <a:xfrm>
              <a:off x="504825" y="1252952"/>
              <a:ext cx="4130237" cy="1085127"/>
              <a:chOff x="504825" y="1600200"/>
              <a:chExt cx="4130237" cy="1085127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BC113B0-775B-4C9D-8F1B-E8437DC8C2E7}"/>
                  </a:ext>
                </a:extLst>
              </p:cNvPr>
              <p:cNvGrpSpPr/>
              <p:nvPr/>
            </p:nvGrpSpPr>
            <p:grpSpPr>
              <a:xfrm>
                <a:off x="2612560" y="1600200"/>
                <a:ext cx="2022502" cy="1085127"/>
                <a:chOff x="4516078" y="603948"/>
                <a:chExt cx="2022502" cy="1085127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CA993559-8523-405C-ADA9-9A5B9AE6705E}"/>
                    </a:ext>
                  </a:extLst>
                </p:cNvPr>
                <p:cNvGrpSpPr/>
                <p:nvPr/>
              </p:nvGrpSpPr>
              <p:grpSpPr>
                <a:xfrm>
                  <a:off x="4516078" y="603948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80" name="Picture 2" descr="7.png">
                    <a:extLst>
                      <a:ext uri="{FF2B5EF4-FFF2-40B4-BE49-F238E27FC236}">
                        <a16:creationId xmlns:a16="http://schemas.microsoft.com/office/drawing/2014/main" id="{D23D4DC6-1231-4083-ACCE-0E2A64B13A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4" descr="7.png">
                    <a:extLst>
                      <a:ext uri="{FF2B5EF4-FFF2-40B4-BE49-F238E27FC236}">
                        <a16:creationId xmlns:a16="http://schemas.microsoft.com/office/drawing/2014/main" id="{6FBB9A88-F435-46F9-8707-08E0858F79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2170F1F-5BAB-4272-A234-8EF0C022FAE3}"/>
                    </a:ext>
                  </a:extLst>
                </p:cNvPr>
                <p:cNvSpPr/>
                <p:nvPr/>
              </p:nvSpPr>
              <p:spPr>
                <a:xfrm>
                  <a:off x="4518477" y="618417"/>
                  <a:ext cx="2020103" cy="10706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B3C4124-1694-4F00-A5E8-95B1823E937F}"/>
                  </a:ext>
                </a:extLst>
              </p:cNvPr>
              <p:cNvGrpSpPr/>
              <p:nvPr/>
            </p:nvGrpSpPr>
            <p:grpSpPr>
              <a:xfrm>
                <a:off x="504825" y="1614669"/>
                <a:ext cx="2022502" cy="1070658"/>
                <a:chOff x="3521206" y="1421664"/>
                <a:chExt cx="5149588" cy="2726053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E8781D29-5133-49CE-8AA2-E88FC31A53AD}"/>
                    </a:ext>
                  </a:extLst>
                </p:cNvPr>
                <p:cNvGrpSpPr/>
                <p:nvPr/>
              </p:nvGrpSpPr>
              <p:grpSpPr>
                <a:xfrm>
                  <a:off x="3521206" y="1421664"/>
                  <a:ext cx="5149588" cy="2726053"/>
                  <a:chOff x="5292270" y="969080"/>
                  <a:chExt cx="5149588" cy="2726053"/>
                </a:xfrm>
              </p:grpSpPr>
              <p:pic>
                <p:nvPicPr>
                  <p:cNvPr id="55" name="Picture 2" descr="7.png">
                    <a:extLst>
                      <a:ext uri="{FF2B5EF4-FFF2-40B4-BE49-F238E27FC236}">
                        <a16:creationId xmlns:a16="http://schemas.microsoft.com/office/drawing/2014/main" id="{F7CB95DA-133A-4D23-9FE1-A3F0FCF30D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4" descr="7.png">
                    <a:extLst>
                      <a:ext uri="{FF2B5EF4-FFF2-40B4-BE49-F238E27FC236}">
                        <a16:creationId xmlns:a16="http://schemas.microsoft.com/office/drawing/2014/main" id="{F46E06ED-ECF5-4AC3-9DB2-1356CD8C04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4" name="Picture 8" descr="관련 이미지">
                  <a:extLst>
                    <a:ext uri="{FF2B5EF4-FFF2-40B4-BE49-F238E27FC236}">
                      <a16:creationId xmlns:a16="http://schemas.microsoft.com/office/drawing/2014/main" id="{64C23EB1-EB11-4602-B6DA-9F4E7DF38D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7688858" y="3290805"/>
                  <a:ext cx="749048" cy="691849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10" descr="관련 이미지">
                  <a:extLst>
                    <a:ext uri="{FF2B5EF4-FFF2-40B4-BE49-F238E27FC236}">
                      <a16:creationId xmlns:a16="http://schemas.microsoft.com/office/drawing/2014/main" id="{77675338-264C-40F9-A7D6-90CF0E509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3787871" y="3361950"/>
                  <a:ext cx="491804" cy="51950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구름 35">
                  <a:extLst>
                    <a:ext uri="{FF2B5EF4-FFF2-40B4-BE49-F238E27FC236}">
                      <a16:creationId xmlns:a16="http://schemas.microsoft.com/office/drawing/2014/main" id="{11538F35-2271-474A-A26E-DD0865014DA5}"/>
                    </a:ext>
                  </a:extLst>
                </p:cNvPr>
                <p:cNvSpPr/>
                <p:nvPr/>
              </p:nvSpPr>
              <p:spPr>
                <a:xfrm rot="11330651" flipV="1">
                  <a:off x="5523564" y="3152404"/>
                  <a:ext cx="441960" cy="105050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7121F6B-AB2F-4334-975F-E515126DAB79}"/>
                    </a:ext>
                  </a:extLst>
                </p:cNvPr>
                <p:cNvSpPr/>
                <p:nvPr/>
              </p:nvSpPr>
              <p:spPr>
                <a:xfrm>
                  <a:off x="6386824" y="3034664"/>
                  <a:ext cx="67545" cy="6754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6D687A40-AD38-4282-AB07-56AB5D903388}"/>
                    </a:ext>
                  </a:extLst>
                </p:cNvPr>
                <p:cNvGrpSpPr/>
                <p:nvPr/>
              </p:nvGrpSpPr>
              <p:grpSpPr>
                <a:xfrm>
                  <a:off x="5426034" y="3759274"/>
                  <a:ext cx="1372288" cy="354918"/>
                  <a:chOff x="5426034" y="3656785"/>
                  <a:chExt cx="1372288" cy="354918"/>
                </a:xfrm>
              </p:grpSpPr>
              <p:pic>
                <p:nvPicPr>
                  <p:cNvPr id="52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5DE29F2B-E0DB-4F77-8258-8DC13E0461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647277C9-3AC8-43DD-8E8B-9CE3C1D237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7E9946A2-CA4B-4706-8B54-90177759BD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9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3B8ACC63-5680-4F0D-B9F3-BAF3710B12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5279" y="3152720"/>
                  <a:ext cx="552559" cy="552559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9BBBEA5-29F3-4B95-8B25-7AA412134C76}"/>
                    </a:ext>
                  </a:extLst>
                </p:cNvPr>
                <p:cNvGrpSpPr/>
                <p:nvPr/>
              </p:nvGrpSpPr>
              <p:grpSpPr>
                <a:xfrm>
                  <a:off x="5819665" y="2531103"/>
                  <a:ext cx="552559" cy="80816"/>
                  <a:chOff x="2408560" y="2703874"/>
                  <a:chExt cx="552559" cy="8081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CE14B7D8-4627-474C-B0B0-0D73CA01AFAC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B8D769DD-3E45-42D0-964B-82080104EA9A}"/>
                      </a:ext>
                    </a:extLst>
                  </p:cNvPr>
                  <p:cNvCxnSpPr>
                    <a:stCxn id="48" idx="0"/>
                    <a:endCxn id="48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9CC16D7A-ED79-4955-ABB3-A4D019EC480A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C9CA0B1-2AC0-4FC1-BC03-C48B5E99EEFE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14F04AC-A520-4294-818B-C50F02A09288}"/>
                    </a:ext>
                  </a:extLst>
                </p:cNvPr>
                <p:cNvGrpSpPr/>
                <p:nvPr/>
              </p:nvGrpSpPr>
              <p:grpSpPr>
                <a:xfrm>
                  <a:off x="8353425" y="1489342"/>
                  <a:ext cx="243538" cy="243538"/>
                  <a:chOff x="9074944" y="1004887"/>
                  <a:chExt cx="243538" cy="243538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F0889573-5EAF-40AC-BC0A-720D8CA41229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384699FA-62DD-42E0-9DA4-BD098292F98E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46" name="직선 연결선 45">
                      <a:extLst>
                        <a:ext uri="{FF2B5EF4-FFF2-40B4-BE49-F238E27FC236}">
                          <a16:creationId xmlns:a16="http://schemas.microsoft.com/office/drawing/2014/main" id="{8203D79D-56F9-4A44-85D8-1EAF0B3719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연결선 46">
                      <a:extLst>
                        <a:ext uri="{FF2B5EF4-FFF2-40B4-BE49-F238E27FC236}">
                          <a16:creationId xmlns:a16="http://schemas.microsoft.com/office/drawing/2014/main" id="{6E12CD77-543E-4289-9C4D-A30E3608A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부분 원형 41">
                  <a:extLst>
                    <a:ext uri="{FF2B5EF4-FFF2-40B4-BE49-F238E27FC236}">
                      <a16:creationId xmlns:a16="http://schemas.microsoft.com/office/drawing/2014/main" id="{FD08B085-85ED-4B19-8DBE-258BD98B8078}"/>
                    </a:ext>
                  </a:extLst>
                </p:cNvPr>
                <p:cNvSpPr/>
                <p:nvPr/>
              </p:nvSpPr>
              <p:spPr>
                <a:xfrm rot="8100000">
                  <a:off x="5677037" y="2634834"/>
                  <a:ext cx="818873" cy="81887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7CD79EC3-1140-4CA3-914F-2A38DBAA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5819666" y="2708598"/>
                  <a:ext cx="552559" cy="541718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8" descr="관련 이미지">
                <a:extLst>
                  <a:ext uri="{FF2B5EF4-FFF2-40B4-BE49-F238E27FC236}">
                    <a16:creationId xmlns:a16="http://schemas.microsoft.com/office/drawing/2014/main" id="{F8F6C120-4D41-4B67-86A0-BA22278EA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262544" y="233430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0" descr="관련 이미지">
                <a:extLst>
                  <a:ext uri="{FF2B5EF4-FFF2-40B4-BE49-F238E27FC236}">
                    <a16:creationId xmlns:a16="http://schemas.microsoft.com/office/drawing/2014/main" id="{D2BC86A5-1393-491E-88E2-95028279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730431" y="236224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구름 60">
                <a:extLst>
                  <a:ext uri="{FF2B5EF4-FFF2-40B4-BE49-F238E27FC236}">
                    <a16:creationId xmlns:a16="http://schemas.microsoft.com/office/drawing/2014/main" id="{49683EB6-C3DD-45DF-8241-05F481E07C4A}"/>
                  </a:ext>
                </a:extLst>
              </p:cNvPr>
              <p:cNvSpPr/>
              <p:nvPr/>
            </p:nvSpPr>
            <p:spPr>
              <a:xfrm rot="11330651" flipV="1">
                <a:off x="3412125" y="227994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5831CBD-C12A-43AD-9B5D-9B52BBEE1BC6}"/>
                  </a:ext>
                </a:extLst>
              </p:cNvPr>
              <p:cNvSpPr/>
              <p:nvPr/>
            </p:nvSpPr>
            <p:spPr>
              <a:xfrm>
                <a:off x="3751170" y="223370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6BB5CF-AA70-426A-890A-0DFF7CE7B1BF}"/>
                  </a:ext>
                </a:extLst>
              </p:cNvPr>
              <p:cNvGrpSpPr/>
              <p:nvPr/>
            </p:nvGrpSpPr>
            <p:grpSpPr>
              <a:xfrm>
                <a:off x="3373820" y="251829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77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6469058-38C2-4F8C-B560-E6C01C6DF9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4AEBD4C4-F740-4688-A262-230F13B83A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2AEAA740-D9E1-452F-9BC2-793655503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4" name="Picture 20" descr="룬 .png에 대한 이미지 검색결과">
                <a:extLst>
                  <a:ext uri="{FF2B5EF4-FFF2-40B4-BE49-F238E27FC236}">
                    <a16:creationId xmlns:a16="http://schemas.microsoft.com/office/drawing/2014/main" id="{5CE1CC36-70EA-4354-86BB-E6FE6D6621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3706" y="228007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9735F57-83BD-481A-9F08-A16AB8D30878}"/>
                  </a:ext>
                </a:extLst>
              </p:cNvPr>
              <p:cNvGrpSpPr/>
              <p:nvPr/>
            </p:nvGrpSpPr>
            <p:grpSpPr>
              <a:xfrm>
                <a:off x="3528418" y="2035932"/>
                <a:ext cx="217018" cy="31741"/>
                <a:chOff x="2408560" y="2703874"/>
                <a:chExt cx="552559" cy="80816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FE1F953B-98FA-49DB-9576-3409D36911D2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1C1CCC73-B488-4C7A-87C6-B58083C8046D}"/>
                    </a:ext>
                  </a:extLst>
                </p:cNvPr>
                <p:cNvCxnSpPr>
                  <a:stCxn id="73" idx="0"/>
                  <a:endCxn id="73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DCF843D2-2A33-4AFA-B812-FD31206E89BB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2D4E851-B012-4FE4-B184-62989A420119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9FB8045B-C6E9-49A8-B262-AFA0062D7104}"/>
                  </a:ext>
                </a:extLst>
              </p:cNvPr>
              <p:cNvGrpSpPr/>
              <p:nvPr/>
            </p:nvGrpSpPr>
            <p:grpSpPr>
              <a:xfrm>
                <a:off x="4523553" y="1626781"/>
                <a:ext cx="95650" cy="95650"/>
                <a:chOff x="9074944" y="1004887"/>
                <a:chExt cx="243538" cy="243538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1319FCF3-3F7C-4051-B27A-6A55F43A4954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43BB98AE-56CC-4A0D-9A3D-26E8AA2E17C3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DE683193-F920-42BE-97C1-D009C4D79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8FD27A0C-620E-4409-B34B-785628FCF8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7" name="부분 원형 66">
                <a:extLst>
                  <a:ext uri="{FF2B5EF4-FFF2-40B4-BE49-F238E27FC236}">
                    <a16:creationId xmlns:a16="http://schemas.microsoft.com/office/drawing/2014/main" id="{92528414-B7DD-478D-A9DE-294BD118C247}"/>
                  </a:ext>
                </a:extLst>
              </p:cNvPr>
              <p:cNvSpPr/>
              <p:nvPr/>
            </p:nvSpPr>
            <p:spPr>
              <a:xfrm rot="8100000">
                <a:off x="3472401" y="207667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5F4636B9-91BF-460E-9244-F72F4CB31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528419" y="2105644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5BE369D-ADBA-4049-B9AB-2047F169540B}"/>
                </a:ext>
              </a:extLst>
            </p:cNvPr>
            <p:cNvGrpSpPr/>
            <p:nvPr/>
          </p:nvGrpSpPr>
          <p:grpSpPr>
            <a:xfrm>
              <a:off x="504825" y="2397402"/>
              <a:ext cx="4130237" cy="1135046"/>
              <a:chOff x="504825" y="2733077"/>
              <a:chExt cx="4130237" cy="1135046"/>
            </a:xfrm>
          </p:grpSpPr>
          <p:pic>
            <p:nvPicPr>
              <p:cNvPr id="85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CB563A71-D54B-4F68-80F5-BE9910B6D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66415F99-57CF-4B43-A1F9-C722D1D5F5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59D298F-B841-4B12-A7C9-00D203A9436B}"/>
                  </a:ext>
                </a:extLst>
              </p:cNvPr>
              <p:cNvSpPr/>
              <p:nvPr/>
            </p:nvSpPr>
            <p:spPr>
              <a:xfrm>
                <a:off x="2612560" y="273307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D8C17FE8-58CB-4D08-ADC8-452AF2CD6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3140028"/>
                <a:ext cx="384367" cy="376826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4FD3F74E-EB4E-4AAB-BDAF-EB6910153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458722" y="314002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00" name="화살표: 오른쪽 99">
              <a:extLst>
                <a:ext uri="{FF2B5EF4-FFF2-40B4-BE49-F238E27FC236}">
                  <a16:creationId xmlns:a16="http://schemas.microsoft.com/office/drawing/2014/main" id="{572BC1BC-D069-4E50-8932-9A9C41E83830}"/>
                </a:ext>
              </a:extLst>
            </p:cNvPr>
            <p:cNvSpPr/>
            <p:nvPr/>
          </p:nvSpPr>
          <p:spPr>
            <a:xfrm>
              <a:off x="2373349" y="1702340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7473638F-62DE-4B11-8CE6-1AC8A96ECD4A}"/>
                </a:ext>
              </a:extLst>
            </p:cNvPr>
            <p:cNvSpPr/>
            <p:nvPr/>
          </p:nvSpPr>
          <p:spPr>
            <a:xfrm>
              <a:off x="2396498" y="2823019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78915D-F944-4326-BF9E-906C0C4A6123}"/>
              </a:ext>
            </a:extLst>
          </p:cNvPr>
          <p:cNvGrpSpPr/>
          <p:nvPr/>
        </p:nvGrpSpPr>
        <p:grpSpPr>
          <a:xfrm>
            <a:off x="461917" y="3910268"/>
            <a:ext cx="4173145" cy="2055575"/>
            <a:chOff x="4918340" y="1614265"/>
            <a:chExt cx="4277694" cy="2107073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CDCF9BB-E666-49D0-9C8E-53A1B4188AB6}"/>
                </a:ext>
              </a:extLst>
            </p:cNvPr>
            <p:cNvSpPr/>
            <p:nvPr/>
          </p:nvSpPr>
          <p:spPr>
            <a:xfrm>
              <a:off x="4945714" y="1635372"/>
              <a:ext cx="4250320" cy="2085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 descr="텍스트이(가) 표시된 사진&#10;&#10;자동 생성된 설명">
              <a:hlinkClick r:id="rId17"/>
              <a:extLst>
                <a:ext uri="{FF2B5EF4-FFF2-40B4-BE49-F238E27FC236}">
                  <a16:creationId xmlns:a16="http://schemas.microsoft.com/office/drawing/2014/main" id="{CABB37A2-23C0-4931-821D-602E6ED4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897" b="36450" l="25444" r="81065">
                          <a14:foregroundMark x1="25247" y1="9621" x2="23471" y2="28184"/>
                          <a14:foregroundMark x1="23471" y1="28184" x2="47732" y2="37263"/>
                          <a14:foregroundMark x1="47732" y1="37263" x2="76529" y2="36450"/>
                          <a14:foregroundMark x1="76529" y1="36450" x2="81262" y2="9756"/>
                          <a14:foregroundMark x1="52860" y1="21680" x2="48915" y2="26016"/>
                          <a14:foregroundMark x1="66272" y1="16802" x2="44576" y2="27642"/>
                          <a14:foregroundMark x1="44576" y1="27642" x2="44576" y2="27642"/>
                          <a14:foregroundMark x1="62722" y1="18564" x2="39842" y2="25745"/>
                          <a14:foregroundMark x1="64892" y1="17615" x2="36095" y2="25068"/>
                          <a14:foregroundMark x1="36095" y1="25068" x2="36686" y2="24932"/>
                          <a14:foregroundMark x1="65483" y1="17615" x2="48915" y2="29268"/>
                          <a14:foregroundMark x1="55424" y1="22900" x2="44181" y2="28997"/>
                          <a14:foregroundMark x1="54043" y1="25068" x2="47535" y2="28455"/>
                          <a14:foregroundMark x1="61933" y1="15447" x2="52663" y2="16938"/>
                          <a14:foregroundMark x1="59369" y1="14905" x2="49310" y2="16802"/>
                          <a14:foregroundMark x1="58383" y1="14770" x2="34911" y2="19783"/>
                          <a14:foregroundMark x1="49310" y1="18157" x2="36884" y2="21545"/>
                          <a14:foregroundMark x1="43590" y1="18835" x2="30178" y2="23848"/>
                          <a14:foregroundMark x1="34911" y1="20732" x2="34911" y2="25339"/>
                          <a14:foregroundMark x1="60750" y1="12737" x2="60750" y2="10705"/>
                          <a14:foregroundMark x1="68245" y1="8266" x2="63905" y2="11653"/>
                          <a14:foregroundMark x1="65483" y1="8401" x2="65483" y2="8401"/>
                          <a14:foregroundMark x1="63116" y1="7995" x2="63116" y2="7995"/>
                          <a14:foregroundMark x1="61736" y1="7453" x2="61736" y2="7453"/>
                          <a14:foregroundMark x1="61144" y1="6775" x2="61144" y2="6504"/>
                          <a14:foregroundMark x1="61144" y1="5962" x2="61144" y2="5962"/>
                          <a14:foregroundMark x1="60947" y1="5691" x2="60947" y2="5691"/>
                          <a14:foregroundMark x1="60750" y1="5556" x2="60750" y2="5556"/>
                          <a14:foregroundMark x1="59961" y1="5149" x2="59961" y2="5149"/>
                          <a14:foregroundMark x1="59369" y1="5149" x2="58974" y2="5149"/>
                          <a14:foregroundMark x1="58580" y1="5149" x2="57988" y2="5420"/>
                          <a14:foregroundMark x1="57002" y1="5962" x2="56607" y2="6504"/>
                          <a14:foregroundMark x1="56607" y1="6775" x2="56607" y2="7995"/>
                          <a14:foregroundMark x1="56805" y1="8537" x2="57594" y2="9350"/>
                          <a14:foregroundMark x1="58383" y1="9621" x2="58974" y2="9756"/>
                          <a14:foregroundMark x1="59961" y1="9756" x2="60355" y2="9756"/>
                          <a14:foregroundMark x1="61341" y1="9756" x2="62130" y2="9485"/>
                          <a14:foregroundMark x1="62722" y1="9079" x2="63116" y2="8537"/>
                          <a14:foregroundMark x1="63905" y1="7995" x2="64497" y2="7453"/>
                          <a14:foregroundMark x1="65089" y1="6775" x2="65286" y2="6504"/>
                          <a14:foregroundMark x1="65680" y1="6233" x2="65680" y2="6233"/>
                          <a14:foregroundMark x1="66075" y1="5691" x2="66075" y2="5285"/>
                          <a14:foregroundMark x1="67061" y1="4878" x2="67061" y2="4878"/>
                          <a14:foregroundMark x1="68047" y1="5149" x2="68047" y2="5149"/>
                          <a14:foregroundMark x1="68836" y1="5556" x2="68836" y2="5556"/>
                          <a14:foregroundMark x1="68836" y1="5827" x2="68836" y2="5827"/>
                          <a14:foregroundMark x1="58580" y1="1897" x2="59566" y2="2575"/>
                          <a14:foregroundMark x1="62525" y1="3388" x2="66075" y2="9079"/>
                          <a14:foregroundMark x1="67258" y1="6233" x2="67456" y2="8401"/>
                          <a14:foregroundMark x1="68442" y1="6640" x2="68047" y2="10705"/>
                          <a14:foregroundMark x1="69231" y1="5420" x2="69231" y2="10434"/>
                          <a14:foregroundMark x1="70414" y1="6233" x2="70217" y2="9621"/>
                          <a14:foregroundMark x1="70809" y1="5962" x2="70611" y2="9350"/>
                          <a14:foregroundMark x1="72189" y1="5556" x2="71203" y2="9079"/>
                          <a14:foregroundMark x1="73176" y1="5420" x2="69625" y2="7995"/>
                          <a14:foregroundMark x1="72781" y1="5420" x2="66864" y2="4607"/>
                          <a14:foregroundMark x1="72387" y1="4607" x2="62130" y2="3252"/>
                          <a14:foregroundMark x1="66469" y1="3523" x2="58777" y2="4065"/>
                          <a14:foregroundMark x1="62919" y1="4607" x2="54241" y2="5962"/>
                          <a14:foregroundMark x1="58974" y1="4607" x2="53452" y2="8266"/>
                          <a14:foregroundMark x1="57199" y1="6911" x2="54241" y2="10163"/>
                          <a14:foregroundMark x1="63116" y1="7724" x2="59566" y2="11518"/>
                          <a14:foregroundMark x1="67653" y1="9485" x2="60750" y2="12602"/>
                          <a14:foregroundMark x1="68442" y1="11111" x2="63708" y2="13144"/>
                          <a14:foregroundMark x1="70414" y1="10976" x2="63116" y2="14092"/>
                          <a14:foregroundMark x1="62525" y1="10163" x2="54241" y2="13821"/>
                          <a14:foregroundMark x1="57396" y1="9756" x2="51874" y2="13279"/>
                          <a14:foregroundMark x1="53846" y1="8537" x2="49507" y2="8537"/>
                          <a14:foregroundMark x1="53649" y1="7453" x2="48521" y2="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4918340" y="1614265"/>
              <a:ext cx="1237824" cy="1036113"/>
            </a:xfrm>
            <a:prstGeom prst="rect">
              <a:avLst/>
            </a:prstGeom>
          </p:spPr>
        </p:pic>
        <p:pic>
          <p:nvPicPr>
            <p:cNvPr id="121" name="그림 1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B69DA9-4812-4488-B7B6-6D3047FC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9729" b="98103" l="24260" r="80079">
                          <a14:foregroundMark x1="77909" y1="51626" x2="76134" y2="78320"/>
                          <a14:foregroundMark x1="76134" y1="78320" x2="52268" y2="97425"/>
                          <a14:foregroundMark x1="52268" y1="97425" x2="25049" y2="81030"/>
                          <a14:foregroundMark x1="25049" y1="81030" x2="25641" y2="55014"/>
                          <a14:foregroundMark x1="25641" y1="55014" x2="62525" y2="50949"/>
                          <a14:foregroundMark x1="62525" y1="50949" x2="80473" y2="54743"/>
                          <a14:foregroundMark x1="73767" y1="54743" x2="54438" y2="64770"/>
                          <a14:foregroundMark x1="72387" y1="51897" x2="48126" y2="59350"/>
                          <a14:foregroundMark x1="66864" y1="55556" x2="52860" y2="64634"/>
                          <a14:foregroundMark x1="65680" y1="56504" x2="52860" y2="59756"/>
                          <a14:foregroundMark x1="64497" y1="53930" x2="54438" y2="59485"/>
                          <a14:foregroundMark x1="75148" y1="55827" x2="58974" y2="68564"/>
                          <a14:foregroundMark x1="73570" y1="61518" x2="63905" y2="67209"/>
                          <a14:foregroundMark x1="76923" y1="88889" x2="45562" y2="94038"/>
                          <a14:foregroundMark x1="77318" y1="92141" x2="50888" y2="96883"/>
                          <a14:foregroundMark x1="72781" y1="82656" x2="37081" y2="93089"/>
                          <a14:foregroundMark x1="37081" y1="93089" x2="37673" y2="92818"/>
                          <a14:foregroundMark x1="58185" y1="89160" x2="46351" y2="93360"/>
                          <a14:foregroundMark x1="54241" y1="92818" x2="46548" y2="95528"/>
                          <a14:foregroundMark x1="70611" y1="83469" x2="50888" y2="93767"/>
                          <a14:foregroundMark x1="69428" y1="88753" x2="54241" y2="94173"/>
                          <a14:foregroundMark x1="78698" y1="79539" x2="76923" y2="85637"/>
                          <a14:foregroundMark x1="78698" y1="78997" x2="70414" y2="89566"/>
                          <a14:foregroundMark x1="75148" y1="81436" x2="61736" y2="93360"/>
                          <a14:foregroundMark x1="71992" y1="82385" x2="57002" y2="95664"/>
                          <a14:foregroundMark x1="65680" y1="83740" x2="50099" y2="97290"/>
                          <a14:foregroundMark x1="60355" y1="85501" x2="42998" y2="94580"/>
                          <a14:foregroundMark x1="60158" y1="82656" x2="39250" y2="94851"/>
                          <a14:foregroundMark x1="66272" y1="75203" x2="61736" y2="91057"/>
                          <a14:foregroundMark x1="62722" y1="71545" x2="66075" y2="87398"/>
                          <a14:foregroundMark x1="55424" y1="70190" x2="31953" y2="90379"/>
                          <a14:foregroundMark x1="31953" y1="90379" x2="31953" y2="90515"/>
                          <a14:foregroundMark x1="35700" y1="72900" x2="30769" y2="90108"/>
                          <a14:foregroundMark x1="51282" y1="60976" x2="46548" y2="73306"/>
                          <a14:foregroundMark x1="50296" y1="54607" x2="25444" y2="66531"/>
                          <a14:foregroundMark x1="45365" y1="53388" x2="28797" y2="52981"/>
                          <a14:foregroundMark x1="45365" y1="50949" x2="33136" y2="50949"/>
                          <a14:foregroundMark x1="62130" y1="50407" x2="27219" y2="51084"/>
                          <a14:foregroundMark x1="26824" y1="56098" x2="63511" y2="50271"/>
                          <a14:foregroundMark x1="63511" y1="50271" x2="25641" y2="50136"/>
                          <a14:foregroundMark x1="79487" y1="94309" x2="79093" y2="88753"/>
                          <a14:foregroundMark x1="79290" y1="88618" x2="45562" y2="97696"/>
                          <a14:foregroundMark x1="45562" y1="97696" x2="25247" y2="97154"/>
                          <a14:foregroundMark x1="74162" y1="97154" x2="74162" y2="97154"/>
                          <a14:foregroundMark x1="74162" y1="97154" x2="74162" y2="97154"/>
                          <a14:foregroundMark x1="74951" y1="96477" x2="75937" y2="95528"/>
                          <a14:foregroundMark x1="76331" y1="95122" x2="76331" y2="95122"/>
                          <a14:foregroundMark x1="77318" y1="93360" x2="77318" y2="93360"/>
                          <a14:foregroundMark x1="74753" y1="94038" x2="73373" y2="94444"/>
                          <a14:foregroundMark x1="71203" y1="95122" x2="69034" y2="95799"/>
                          <a14:foregroundMark x1="67456" y1="96341" x2="66667" y2="96341"/>
                          <a14:foregroundMark x1="63314" y1="96748" x2="63314" y2="96748"/>
                          <a14:foregroundMark x1="62722" y1="96748" x2="62722" y2="96748"/>
                          <a14:foregroundMark x1="64497" y1="97290" x2="68047" y2="97290"/>
                          <a14:foregroundMark x1="72584" y1="96612" x2="72584" y2="96612"/>
                          <a14:foregroundMark x1="74556" y1="95935" x2="75148" y2="95935"/>
                          <a14:foregroundMark x1="77120" y1="95664" x2="77120" y2="95664"/>
                          <a14:foregroundMark x1="74162" y1="96341" x2="70414" y2="96748"/>
                          <a14:foregroundMark x1="69034" y1="96883" x2="69034" y2="96883"/>
                          <a14:foregroundMark x1="68047" y1="96883" x2="70611" y2="97290"/>
                          <a14:foregroundMark x1="73373" y1="97425" x2="73373" y2="97425"/>
                          <a14:foregroundMark x1="74162" y1="97425" x2="75937" y2="97425"/>
                          <a14:foregroundMark x1="78501" y1="97290" x2="78501" y2="97290"/>
                          <a14:foregroundMark x1="79290" y1="97154" x2="79487" y2="96477"/>
                          <a14:foregroundMark x1="79487" y1="95528" x2="79487" y2="94986"/>
                          <a14:foregroundMark x1="79487" y1="94851" x2="79487" y2="94851"/>
                          <a14:foregroundMark x1="79487" y1="93767" x2="79487" y2="93767"/>
                          <a14:foregroundMark x1="60158" y1="98103" x2="60158" y2="98103"/>
                          <a14:foregroundMark x1="58777" y1="97967" x2="58777" y2="97967"/>
                          <a14:foregroundMark x1="56607" y1="97967" x2="55819" y2="97967"/>
                          <a14:foregroundMark x1="55030" y1="97967" x2="54438" y2="98103"/>
                          <a14:foregroundMark x1="53846" y1="98103" x2="53846" y2="98103"/>
                          <a14:foregroundMark x1="58383" y1="98103" x2="58383" y2="98103"/>
                          <a14:foregroundMark x1="52860" y1="98103" x2="51479" y2="98103"/>
                          <a14:foregroundMark x1="49310" y1="98103" x2="48718" y2="98103"/>
                          <a14:foregroundMark x1="47140" y1="98103" x2="46351" y2="98103"/>
                          <a14:foregroundMark x1="44773" y1="98103" x2="43590" y2="97967"/>
                          <a14:foregroundMark x1="42012" y1="97967" x2="42012" y2="97967"/>
                          <a14:foregroundMark x1="40434" y1="97696" x2="39842" y2="97696"/>
                          <a14:foregroundMark x1="38659" y1="97696" x2="38659" y2="97696"/>
                          <a14:foregroundMark x1="37673" y1="97696" x2="37673" y2="97696"/>
                          <a14:foregroundMark x1="35897" y1="97696" x2="35897" y2="97696"/>
                          <a14:foregroundMark x1="35108" y1="97696" x2="35108" y2="97696"/>
                          <a14:foregroundMark x1="34320" y1="97696" x2="34320" y2="97696"/>
                          <a14:foregroundMark x1="76529" y1="51762" x2="76529" y2="51762"/>
                          <a14:foregroundMark x1="76529" y1="51220" x2="75937" y2="50813"/>
                          <a14:foregroundMark x1="74753" y1="50678" x2="72584" y2="50000"/>
                          <a14:foregroundMark x1="71400" y1="49729" x2="69428" y2="49729"/>
                          <a14:foregroundMark x1="68442" y1="49729" x2="68442" y2="49729"/>
                          <a14:foregroundMark x1="24260" y1="97561" x2="24260" y2="97561"/>
                          <a14:foregroundMark x1="31755" y1="98103" x2="31755" y2="981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6089490" y="1636011"/>
              <a:ext cx="890349" cy="1036113"/>
            </a:xfrm>
            <a:prstGeom prst="rect">
              <a:avLst/>
            </a:prstGeom>
          </p:spPr>
        </p:pic>
        <p:pic>
          <p:nvPicPr>
            <p:cNvPr id="122" name="그림 1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F2EE4552-A894-41F3-AFF9-D00AB6714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283780" y="2591801"/>
              <a:ext cx="1004031" cy="1054744"/>
            </a:xfrm>
            <a:prstGeom prst="rect">
              <a:avLst/>
            </a:prstGeom>
          </p:spPr>
        </p:pic>
        <p:pic>
          <p:nvPicPr>
            <p:cNvPr id="123" name="그림 1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05B0332-5BEE-4A21-AA26-CB8FE832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48958" r="13200" b="1944"/>
            <a:stretch/>
          </p:blipFill>
          <p:spPr>
            <a:xfrm>
              <a:off x="8377825" y="2711017"/>
              <a:ext cx="688010" cy="87287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DE93AECE-E8AC-4817-B322-91CA0D40E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6996471" y="1657017"/>
              <a:ext cx="805762" cy="1010988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8A0F851-0EE8-4001-B7E3-132BC50C9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7858659" y="1666543"/>
              <a:ext cx="1318265" cy="1000823"/>
            </a:xfrm>
            <a:prstGeom prst="rect">
              <a:avLst/>
            </a:prstGeom>
          </p:spPr>
        </p:pic>
        <p:pic>
          <p:nvPicPr>
            <p:cNvPr id="126" name="그림 1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88146D-CE7B-486C-9110-08AC230B2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6206" b="44570" l="5488" r="95427">
                          <a14:foregroundMark x1="20732" y1="12412" x2="19512" y2="11283"/>
                          <a14:foregroundMark x1="20427" y1="10719" x2="20427" y2="10719"/>
                          <a14:foregroundMark x1="20427" y1="9732" x2="19817" y2="9027"/>
                          <a14:foregroundMark x1="18902" y1="7898" x2="18902" y2="7898"/>
                          <a14:foregroundMark x1="17683" y1="7616" x2="17683" y2="7616"/>
                          <a14:foregroundMark x1="15854" y1="7898" x2="15549" y2="8463"/>
                          <a14:foregroundMark x1="15549" y1="10014" x2="15549" y2="10014"/>
                          <a14:foregroundMark x1="16768" y1="11425" x2="16768" y2="11425"/>
                          <a14:foregroundMark x1="17683" y1="11566" x2="19817" y2="11142"/>
                          <a14:foregroundMark x1="21951" y1="10719" x2="23171" y2="9873"/>
                          <a14:foregroundMark x1="25610" y1="9309" x2="26524" y2="9309"/>
                          <a14:foregroundMark x1="29268" y1="9309" x2="30183" y2="9309"/>
                          <a14:foregroundMark x1="33841" y1="9732" x2="33841" y2="9732"/>
                          <a14:foregroundMark x1="35061" y1="9873" x2="35061" y2="9873"/>
                          <a14:foregroundMark x1="35671" y1="10296" x2="35366" y2="10719"/>
                          <a14:foregroundMark x1="34146" y1="11283" x2="33232" y2="11425"/>
                          <a14:foregroundMark x1="30488" y1="12130" x2="29573" y2="12271"/>
                          <a14:foregroundMark x1="26524" y1="12553" x2="25610" y2="11707"/>
                          <a14:foregroundMark x1="30793" y1="9873" x2="32927" y2="8463"/>
                          <a14:foregroundMark x1="32927" y1="8322" x2="32927" y2="8322"/>
                          <a14:foregroundMark x1="32927" y1="7898" x2="32927" y2="7898"/>
                          <a14:foregroundMark x1="30488" y1="7475" x2="28963" y2="7475"/>
                          <a14:foregroundMark x1="27134" y1="7616" x2="25610" y2="7616"/>
                          <a14:foregroundMark x1="23476" y1="7898" x2="23476" y2="7898"/>
                          <a14:foregroundMark x1="22561" y1="7898" x2="22561" y2="7898"/>
                          <a14:foregroundMark x1="21646" y1="7616" x2="21646" y2="7616"/>
                          <a14:foregroundMark x1="21037" y1="7616" x2="20122" y2="7475"/>
                          <a14:foregroundMark x1="19512" y1="7475" x2="19512" y2="7475"/>
                          <a14:foregroundMark x1="18293" y1="7334" x2="18293" y2="7334"/>
                          <a14:foregroundMark x1="17378" y1="7193" x2="17378" y2="7193"/>
                          <a14:foregroundMark x1="17073" y1="7193" x2="17073" y2="7193"/>
                          <a14:foregroundMark x1="16463" y1="6770" x2="16463" y2="6770"/>
                          <a14:foregroundMark x1="17988" y1="6770" x2="17988" y2="6770"/>
                          <a14:foregroundMark x1="19817" y1="7052" x2="20732" y2="7052"/>
                          <a14:foregroundMark x1="22866" y1="7193" x2="22866" y2="7193"/>
                          <a14:foregroundMark x1="25000" y1="7334" x2="25915" y2="7334"/>
                          <a14:foregroundMark x1="28659" y1="7052" x2="29878" y2="7052"/>
                          <a14:foregroundMark x1="32622" y1="6911" x2="32622" y2="6911"/>
                          <a14:foregroundMark x1="34756" y1="6911" x2="34756" y2="6911"/>
                          <a14:foregroundMark x1="35976" y1="7052" x2="35976" y2="7052"/>
                          <a14:foregroundMark x1="36280" y1="7193" x2="36280" y2="7193"/>
                          <a14:foregroundMark x1="36280" y1="7616" x2="35671" y2="8322"/>
                          <a14:foregroundMark x1="35061" y1="9168" x2="35061" y2="9168"/>
                          <a14:foregroundMark x1="35671" y1="9168" x2="37195" y2="7898"/>
                          <a14:foregroundMark x1="37500" y1="7757" x2="37500" y2="7757"/>
                          <a14:foregroundMark x1="38110" y1="7475" x2="38110" y2="7475"/>
                          <a14:foregroundMark x1="39329" y1="6911" x2="39329" y2="6911"/>
                          <a14:foregroundMark x1="39329" y1="6911" x2="39329" y2="6911"/>
                          <a14:foregroundMark x1="38720" y1="6770" x2="36585" y2="6488"/>
                          <a14:foregroundMark x1="34756" y1="6488" x2="34756" y2="6488"/>
                          <a14:foregroundMark x1="32622" y1="6488" x2="32622" y2="6488"/>
                          <a14:foregroundMark x1="31402" y1="6488" x2="31402" y2="6488"/>
                          <a14:foregroundMark x1="29268" y1="6488" x2="29268" y2="6488"/>
                          <a14:foregroundMark x1="27744" y1="6347" x2="27744" y2="6347"/>
                          <a14:foregroundMark x1="25610" y1="6347" x2="25610" y2="6347"/>
                          <a14:foregroundMark x1="24390" y1="6347" x2="24390" y2="6347"/>
                          <a14:foregroundMark x1="22866" y1="6347" x2="22866" y2="6347"/>
                          <a14:foregroundMark x1="21646" y1="6347" x2="21646" y2="6347"/>
                          <a14:foregroundMark x1="21341" y1="6347" x2="21341" y2="6347"/>
                          <a14:foregroundMark x1="27134" y1="6347" x2="27134" y2="6347"/>
                          <a14:foregroundMark x1="28659" y1="6206" x2="30183" y2="6206"/>
                          <a14:foregroundMark x1="33232" y1="6206" x2="33232" y2="6206"/>
                          <a14:foregroundMark x1="13415" y1="28491" x2="13415" y2="28491"/>
                          <a14:foregroundMark x1="10976" y1="31312" x2="10061" y2="33004"/>
                          <a14:foregroundMark x1="9756" y1="33992" x2="9756" y2="33992"/>
                          <a14:foregroundMark x1="9451" y1="35402" x2="9451" y2="35402"/>
                          <a14:foregroundMark x1="10976" y1="29337" x2="10976" y2="27927"/>
                          <a14:foregroundMark x1="11585" y1="26375" x2="11585" y2="25811"/>
                          <a14:foregroundMark x1="11585" y1="25388" x2="11890" y2="24542"/>
                          <a14:foregroundMark x1="12805" y1="23272" x2="12805" y2="22426"/>
                          <a14:foregroundMark x1="12195" y1="20592" x2="11585" y2="20169"/>
                          <a14:foregroundMark x1="10671" y1="19323" x2="10671" y2="18900"/>
                          <a14:foregroundMark x1="10671" y1="18195" x2="10671" y2="17348"/>
                          <a14:foregroundMark x1="10976" y1="15374" x2="10976" y2="15374"/>
                          <a14:foregroundMark x1="10976" y1="14386" x2="10976" y2="14386"/>
                          <a14:foregroundMark x1="9451" y1="17489" x2="8841" y2="18195"/>
                          <a14:foregroundMark x1="8232" y1="19182" x2="7927" y2="19605"/>
                          <a14:foregroundMark x1="7622" y1="20733" x2="7622" y2="20733"/>
                          <a14:foregroundMark x1="6707" y1="21721" x2="5793" y2="22144"/>
                          <a14:foregroundMark x1="5488" y1="22426" x2="5488" y2="22426"/>
                          <a14:foregroundMark x1="41463" y1="31312" x2="41463" y2="31312"/>
                          <a14:foregroundMark x1="41463" y1="31453" x2="41463" y2="31453"/>
                          <a14:foregroundMark x1="38720" y1="31594" x2="37500" y2="31453"/>
                          <a14:foregroundMark x1="35671" y1="31171" x2="33841" y2="30606"/>
                          <a14:foregroundMark x1="32927" y1="30606" x2="32927" y2="30606"/>
                          <a14:foregroundMark x1="32927" y1="30183" x2="34756" y2="29901"/>
                          <a14:foregroundMark x1="38110" y1="29619" x2="38110" y2="29619"/>
                          <a14:foregroundMark x1="39939" y1="30042" x2="40549" y2="30465"/>
                          <a14:foregroundMark x1="42378" y1="31030" x2="42378" y2="31030"/>
                          <a14:foregroundMark x1="42683" y1="31171" x2="43293" y2="31453"/>
                          <a14:foregroundMark x1="46341" y1="31735" x2="46341" y2="31735"/>
                          <a14:foregroundMark x1="46951" y1="32440" x2="46951" y2="32440"/>
                          <a14:foregroundMark x1="46646" y1="33286" x2="45732" y2="33286"/>
                          <a14:foregroundMark x1="44817" y1="33286" x2="44512" y2="32863"/>
                          <a14:foregroundMark x1="64939" y1="18054" x2="64939" y2="18054"/>
                          <a14:foregroundMark x1="65549" y1="20733" x2="65549" y2="20733"/>
                          <a14:foregroundMark x1="65549" y1="21016" x2="65549" y2="21016"/>
                          <a14:foregroundMark x1="64329" y1="21580" x2="64329" y2="21580"/>
                          <a14:foregroundMark x1="61280" y1="17066" x2="61280" y2="17066"/>
                          <a14:foregroundMark x1="61280" y1="16079" x2="61280" y2="16079"/>
                          <a14:foregroundMark x1="60061" y1="14951" x2="60061" y2="14951"/>
                          <a14:foregroundMark x1="59756" y1="14245" x2="59756" y2="14245"/>
                          <a14:foregroundMark x1="88415" y1="16925" x2="88415" y2="16925"/>
                          <a14:foregroundMark x1="88415" y1="16925" x2="88415" y2="16925"/>
                          <a14:foregroundMark x1="89329" y1="15515" x2="90244" y2="14810"/>
                          <a14:foregroundMark x1="90854" y1="14386" x2="91768" y2="13822"/>
                          <a14:foregroundMark x1="92683" y1="12835" x2="92683" y2="12835"/>
                          <a14:foregroundMark x1="92683" y1="12835" x2="92683" y2="12835"/>
                          <a14:foregroundMark x1="90854" y1="18054" x2="90854" y2="18618"/>
                          <a14:foregroundMark x1="91463" y1="24683" x2="91463" y2="24683"/>
                          <a14:foregroundMark x1="90549" y1="26375" x2="90549" y2="26375"/>
                          <a14:foregroundMark x1="90244" y1="27221" x2="90244" y2="27221"/>
                          <a14:foregroundMark x1="90549" y1="28068" x2="90549" y2="28068"/>
                          <a14:foregroundMark x1="90854" y1="29760" x2="90854" y2="30324"/>
                          <a14:foregroundMark x1="90854" y1="30889" x2="90854" y2="31312"/>
                          <a14:foregroundMark x1="91159" y1="32158" x2="91159" y2="32581"/>
                          <a14:foregroundMark x1="92073" y1="33709" x2="92073" y2="33709"/>
                          <a14:foregroundMark x1="95427" y1="29337" x2="95427" y2="29337"/>
                          <a14:foregroundMark x1="95427" y1="28914" x2="95427" y2="28209"/>
                          <a14:foregroundMark x1="95427" y1="27645" x2="95427" y2="27645"/>
                          <a14:foregroundMark x1="86280" y1="37094" x2="85061" y2="37377"/>
                          <a14:foregroundMark x1="82622" y1="37659" x2="81707" y2="37800"/>
                          <a14:foregroundMark x1="78659" y1="38082" x2="78049" y2="38223"/>
                          <a14:foregroundMark x1="76220" y1="38364" x2="73780" y2="38505"/>
                          <a14:foregroundMark x1="70427" y1="38787" x2="69512" y2="38787"/>
                          <a14:foregroundMark x1="67988" y1="38928" x2="67988" y2="38928"/>
                          <a14:foregroundMark x1="67073" y1="39210" x2="67073" y2="39210"/>
                          <a14:foregroundMark x1="66768" y1="40621" x2="67073" y2="41044"/>
                          <a14:foregroundMark x1="69207" y1="42172" x2="69207" y2="42172"/>
                          <a14:foregroundMark x1="70732" y1="42313" x2="72866" y2="42172"/>
                          <a14:foregroundMark x1="75305" y1="41890" x2="76829" y2="41044"/>
                          <a14:foregroundMark x1="77744" y1="40762" x2="77744" y2="40762"/>
                          <a14:foregroundMark x1="76829" y1="40339" x2="76829" y2="40339"/>
                          <a14:foregroundMark x1="77744" y1="40903" x2="79268" y2="40903"/>
                          <a14:foregroundMark x1="83232" y1="40903" x2="84146" y2="40903"/>
                          <a14:foregroundMark x1="85671" y1="40903" x2="85671" y2="40903"/>
                          <a14:foregroundMark x1="86280" y1="40903" x2="86585" y2="40197"/>
                          <a14:foregroundMark x1="87805" y1="38928" x2="87500" y2="38364"/>
                          <a14:foregroundMark x1="86585" y1="37518" x2="84146" y2="36671"/>
                          <a14:foregroundMark x1="82927" y1="36248" x2="81707" y2="36530"/>
                          <a14:foregroundMark x1="78659" y1="39210" x2="77134" y2="39492"/>
                          <a14:foregroundMark x1="72561" y1="40762" x2="68293" y2="41326"/>
                          <a14:foregroundMark x1="64939" y1="41890" x2="64939" y2="41890"/>
                          <a14:foregroundMark x1="64024" y1="42031" x2="63110" y2="42454"/>
                          <a14:foregroundMark x1="62195" y1="43300" x2="62195" y2="43300"/>
                          <a14:foregroundMark x1="66159" y1="44006" x2="68598" y2="43583"/>
                          <a14:foregroundMark x1="71037" y1="42877" x2="72256" y2="42736"/>
                          <a14:foregroundMark x1="76829" y1="42595" x2="80793" y2="42454"/>
                          <a14:foregroundMark x1="86280" y1="42454" x2="86280" y2="42454"/>
                          <a14:foregroundMark x1="82927" y1="42313" x2="82927" y2="42313"/>
                          <a14:foregroundMark x1="82622" y1="42736" x2="82622" y2="42736"/>
                          <a14:foregroundMark x1="83537" y1="43018" x2="83537" y2="43018"/>
                          <a14:foregroundMark x1="85671" y1="43300" x2="85671" y2="43300"/>
                          <a14:foregroundMark x1="85976" y1="43441" x2="85976" y2="43441"/>
                          <a14:foregroundMark x1="85671" y1="43865" x2="85671" y2="43865"/>
                          <a14:foregroundMark x1="86280" y1="44147" x2="85366" y2="44147"/>
                          <a14:foregroundMark x1="83841" y1="44006" x2="83841" y2="44006"/>
                          <a14:foregroundMark x1="82622" y1="43724" x2="81707" y2="43583"/>
                          <a14:foregroundMark x1="80793" y1="43441" x2="79878" y2="43441"/>
                          <a14:foregroundMark x1="78659" y1="43441" x2="78659" y2="43441"/>
                          <a14:foregroundMark x1="77439" y1="43441" x2="77439" y2="43441"/>
                          <a14:foregroundMark x1="75610" y1="43583" x2="75610" y2="43583"/>
                          <a14:foregroundMark x1="74390" y1="43724" x2="74390" y2="43724"/>
                          <a14:foregroundMark x1="71951" y1="43724" x2="71951" y2="43724"/>
                          <a14:foregroundMark x1="70427" y1="43865" x2="70427" y2="43865"/>
                          <a14:foregroundMark x1="68902" y1="43865" x2="67683" y2="43865"/>
                          <a14:foregroundMark x1="65244" y1="43865" x2="63720" y2="43724"/>
                          <a14:foregroundMark x1="62805" y1="43441" x2="62805" y2="43441"/>
                          <a14:foregroundMark x1="60976" y1="43300" x2="60366" y2="43159"/>
                          <a14:foregroundMark x1="59451" y1="42877" x2="59451" y2="42877"/>
                          <a14:foregroundMark x1="57622" y1="42877" x2="57622" y2="42877"/>
                          <a14:foregroundMark x1="57317" y1="43583" x2="58232" y2="43865"/>
                          <a14:foregroundMark x1="59756" y1="44429" x2="59756" y2="44429"/>
                          <a14:foregroundMark x1="60366" y1="44570" x2="60366" y2="44570"/>
                          <a14:foregroundMark x1="61585" y1="44570" x2="61585" y2="44570"/>
                          <a14:foregroundMark x1="64024" y1="44570" x2="64939" y2="44429"/>
                          <a14:foregroundMark x1="66463" y1="44288" x2="67378" y2="44288"/>
                          <a14:foregroundMark x1="67988" y1="44147" x2="68902" y2="44147"/>
                          <a14:foregroundMark x1="71341" y1="44006" x2="72561" y2="44006"/>
                          <a14:foregroundMark x1="75610" y1="44006" x2="77439" y2="44006"/>
                          <a14:foregroundMark x1="78963" y1="43865" x2="79878" y2="43865"/>
                          <a14:foregroundMark x1="82317" y1="43724" x2="82317" y2="43724"/>
                          <a14:foregroundMark x1="83841" y1="43724" x2="83841" y2="43724"/>
                          <a14:foregroundMark x1="84451" y1="43724" x2="84451" y2="43724"/>
                          <a14:foregroundMark x1="82317" y1="43865" x2="80488" y2="44006"/>
                          <a14:foregroundMark x1="79268" y1="44147" x2="79268" y2="44147"/>
                          <a14:foregroundMark x1="77439" y1="44147" x2="76220" y2="44147"/>
                          <a14:foregroundMark x1="75915" y1="44147" x2="74695" y2="44147"/>
                          <a14:foregroundMark x1="73476" y1="44147" x2="72561" y2="44147"/>
                          <a14:foregroundMark x1="70732" y1="44147" x2="69817" y2="44147"/>
                          <a14:foregroundMark x1="66768" y1="44429" x2="65244" y2="44429"/>
                          <a14:foregroundMark x1="63720" y1="44429" x2="63720" y2="44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6252" r="3245" b="55500"/>
            <a:stretch/>
          </p:blipFill>
          <p:spPr>
            <a:xfrm>
              <a:off x="5016293" y="2701778"/>
              <a:ext cx="1040386" cy="935244"/>
            </a:xfrm>
            <a:prstGeom prst="rect">
              <a:avLst/>
            </a:prstGeom>
          </p:spPr>
        </p:pic>
        <p:pic>
          <p:nvPicPr>
            <p:cNvPr id="127" name="그림 1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113DBF-643D-418C-B4CD-C96EE3055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161688" y="2649100"/>
              <a:ext cx="1052166" cy="1010988"/>
            </a:xfrm>
            <a:prstGeom prst="rect">
              <a:avLst/>
            </a:prstGeom>
          </p:spPr>
        </p:pic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B0A048C-D6CB-499E-AC89-3F5BD864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23" y="5525439"/>
            <a:ext cx="440404" cy="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3E60E2E-D50A-495C-AC42-BF199C513ACC}"/>
              </a:ext>
            </a:extLst>
          </p:cNvPr>
          <p:cNvSpPr txBox="1"/>
          <p:nvPr/>
        </p:nvSpPr>
        <p:spPr>
          <a:xfrm>
            <a:off x="3443517" y="3644550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연출 변화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1AD5282-CBA3-40F5-8D45-5BA2FE8E66F9}"/>
              </a:ext>
            </a:extLst>
          </p:cNvPr>
          <p:cNvSpPr txBox="1"/>
          <p:nvPr/>
        </p:nvSpPr>
        <p:spPr>
          <a:xfrm>
            <a:off x="2510654" y="5986434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로딩 화면을 활용한 만화 컷 신</a:t>
            </a:r>
          </a:p>
        </p:txBody>
      </p:sp>
    </p:spTree>
    <p:extLst>
      <p:ext uri="{BB962C8B-B14F-4D97-AF65-F5344CB8AC3E}">
        <p14:creationId xmlns:p14="http://schemas.microsoft.com/office/powerpoint/2010/main" val="3695320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839" y="2184934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C712B-E2B7-4AE3-85A1-0E9D77B4A44F}"/>
              </a:ext>
            </a:extLst>
          </p:cNvPr>
          <p:cNvGrpSpPr/>
          <p:nvPr/>
        </p:nvGrpSpPr>
        <p:grpSpPr>
          <a:xfrm>
            <a:off x="405512" y="1348663"/>
            <a:ext cx="4156072" cy="2281150"/>
            <a:chOff x="504825" y="1367043"/>
            <a:chExt cx="4156072" cy="228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2638395" y="2545095"/>
              <a:ext cx="2022502" cy="1070658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023F68-C341-4765-8C79-021DD2FD8006}"/>
                </a:ext>
              </a:extLst>
            </p:cNvPr>
            <p:cNvGrpSpPr/>
            <p:nvPr/>
          </p:nvGrpSpPr>
          <p:grpSpPr>
            <a:xfrm>
              <a:off x="504825" y="2513147"/>
              <a:ext cx="2022502" cy="1135046"/>
              <a:chOff x="2612560" y="2513147"/>
              <a:chExt cx="2022502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6E8420B-D4F9-4E81-B23D-AB079FC725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5E204-AD2B-468B-8FAF-C793BDB7578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3A1D05-6B59-420B-BBDF-2760D3352A5D}"/>
                </a:ext>
              </a:extLst>
            </p:cNvPr>
            <p:cNvGrpSpPr/>
            <p:nvPr/>
          </p:nvGrpSpPr>
          <p:grpSpPr>
            <a:xfrm>
              <a:off x="504825" y="1367043"/>
              <a:ext cx="2020112" cy="1135046"/>
              <a:chOff x="504825" y="2513147"/>
              <a:chExt cx="2020112" cy="1135046"/>
            </a:xfrm>
          </p:grpSpPr>
          <p:pic>
            <p:nvPicPr>
              <p:cNvPr id="19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5D142C4B-D588-4C74-A3C8-2407807FE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8B56CB1-FA61-4835-A076-F8329A1CC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50A10F2-C18E-415F-9FAC-E06656261577}"/>
                </a:ext>
              </a:extLst>
            </p:cNvPr>
            <p:cNvSpPr/>
            <p:nvPr/>
          </p:nvSpPr>
          <p:spPr>
            <a:xfrm rot="10800000">
              <a:off x="2350198" y="2985064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4EB15B-1E2B-4F4C-B576-12F094065354}"/>
                </a:ext>
              </a:extLst>
            </p:cNvPr>
            <p:cNvGrpSpPr/>
            <p:nvPr/>
          </p:nvGrpSpPr>
          <p:grpSpPr>
            <a:xfrm>
              <a:off x="2638395" y="1376841"/>
              <a:ext cx="1996667" cy="1063340"/>
              <a:chOff x="2638395" y="1376841"/>
              <a:chExt cx="1996667" cy="10633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709CCD3-349D-4674-94D7-54ACD06BE96F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CC826AA-6CA9-4CDA-8503-68565DD67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765910C-9EBF-449E-A20A-F9A8C400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78DA95F-C388-4CB8-A115-BB68C066DF77}"/>
                </a:ext>
              </a:extLst>
            </p:cNvPr>
            <p:cNvSpPr/>
            <p:nvPr/>
          </p:nvSpPr>
          <p:spPr>
            <a:xfrm>
              <a:off x="2373349" y="181808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2542030-E0FA-46DA-A770-0C4DBC6CD8F0}"/>
                </a:ext>
              </a:extLst>
            </p:cNvPr>
            <p:cNvSpPr/>
            <p:nvPr/>
          </p:nvSpPr>
          <p:spPr>
            <a:xfrm rot="5400000">
              <a:off x="3390525" y="2408902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402350" y="3917787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30304" y="363546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4082689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312" y="3970101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0E1E16-D47B-4D8E-B6EE-2726D89B84DB}"/>
              </a:ext>
            </a:extLst>
          </p:cNvPr>
          <p:cNvGrpSpPr/>
          <p:nvPr/>
        </p:nvGrpSpPr>
        <p:grpSpPr>
          <a:xfrm>
            <a:off x="4394247" y="1290210"/>
            <a:ext cx="2022502" cy="1070658"/>
            <a:chOff x="504825" y="1383166"/>
            <a:chExt cx="2022502" cy="10706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0DAC727-C8AA-462D-B9BD-1D3B9DFA6B25}"/>
                </a:ext>
              </a:extLst>
            </p:cNvPr>
            <p:cNvGrpSpPr/>
            <p:nvPr/>
          </p:nvGrpSpPr>
          <p:grpSpPr>
            <a:xfrm>
              <a:off x="504825" y="1383166"/>
              <a:ext cx="2022502" cy="1070658"/>
              <a:chOff x="5292270" y="969080"/>
              <a:chExt cx="5149588" cy="2726053"/>
            </a:xfrm>
          </p:grpSpPr>
          <p:pic>
            <p:nvPicPr>
              <p:cNvPr id="45" name="Picture 2" descr="7.png">
                <a:extLst>
                  <a:ext uri="{FF2B5EF4-FFF2-40B4-BE49-F238E27FC236}">
                    <a16:creationId xmlns:a16="http://schemas.microsoft.com/office/drawing/2014/main" id="{907684C2-A1ED-4F62-9391-D7E37C359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7.png">
                <a:extLst>
                  <a:ext uri="{FF2B5EF4-FFF2-40B4-BE49-F238E27FC236}">
                    <a16:creationId xmlns:a16="http://schemas.microsoft.com/office/drawing/2014/main" id="{C64B9ABA-F030-45A6-B654-38769DEE7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8" descr="관련 이미지">
              <a:extLst>
                <a:ext uri="{FF2B5EF4-FFF2-40B4-BE49-F238E27FC236}">
                  <a16:creationId xmlns:a16="http://schemas.microsoft.com/office/drawing/2014/main" id="{48E1709D-954D-45C7-BAFC-36FF35302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2117272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관련 이미지">
              <a:extLst>
                <a:ext uri="{FF2B5EF4-FFF2-40B4-BE49-F238E27FC236}">
                  <a16:creationId xmlns:a16="http://schemas.microsoft.com/office/drawing/2014/main" id="{659DFBC9-A9F1-4E52-9A12-CA0ED5171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2145214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5BC68557-C35C-4F78-956C-CDAE247AD227}"/>
                </a:ext>
              </a:extLst>
            </p:cNvPr>
            <p:cNvSpPr/>
            <p:nvPr/>
          </p:nvSpPr>
          <p:spPr>
            <a:xfrm rot="11330651" flipV="1">
              <a:off x="1291252" y="2062915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83E3AC4-232F-4BAA-B0CB-F83B4E3B7439}"/>
                </a:ext>
              </a:extLst>
            </p:cNvPr>
            <p:cNvSpPr/>
            <p:nvPr/>
          </p:nvSpPr>
          <p:spPr>
            <a:xfrm>
              <a:off x="1630297" y="2016672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C73F39-A785-46BD-A55A-FF3981FEA958}"/>
                </a:ext>
              </a:extLst>
            </p:cNvPr>
            <p:cNvGrpSpPr/>
            <p:nvPr/>
          </p:nvGrpSpPr>
          <p:grpSpPr>
            <a:xfrm>
              <a:off x="1252947" y="2301263"/>
              <a:ext cx="538966" cy="139394"/>
              <a:chOff x="5426034" y="3656785"/>
              <a:chExt cx="1372288" cy="354918"/>
            </a:xfrm>
          </p:grpSpPr>
          <p:pic>
            <p:nvPicPr>
              <p:cNvPr id="42" name="Picture 14" descr="룬 .png에 대한 이미지 검색결과">
                <a:extLst>
                  <a:ext uri="{FF2B5EF4-FFF2-40B4-BE49-F238E27FC236}">
                    <a16:creationId xmlns:a16="http://schemas.microsoft.com/office/drawing/2014/main" id="{E130E3E4-7F58-45B6-A567-3F2CE7C04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6" descr="룬 .png에 대한 이미지 검색결과">
                <a:extLst>
                  <a:ext uri="{FF2B5EF4-FFF2-40B4-BE49-F238E27FC236}">
                    <a16:creationId xmlns:a16="http://schemas.microsoft.com/office/drawing/2014/main" id="{02D12CF2-3C4F-419B-A80B-A2F5D16E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8" descr="룬 .png에 대한 이미지 검색결과">
                <a:extLst>
                  <a:ext uri="{FF2B5EF4-FFF2-40B4-BE49-F238E27FC236}">
                    <a16:creationId xmlns:a16="http://schemas.microsoft.com/office/drawing/2014/main" id="{C9C3C297-BEF0-4483-BED6-0605694EE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0" descr="룬 .png에 대한 이미지 검색결과">
              <a:extLst>
                <a:ext uri="{FF2B5EF4-FFF2-40B4-BE49-F238E27FC236}">
                  <a16:creationId xmlns:a16="http://schemas.microsoft.com/office/drawing/2014/main" id="{37B8ABA3-1891-4999-9173-D3B1C63E7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2063039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17DA466-76E2-4218-A3D1-7DCD75BC393A}"/>
                </a:ext>
              </a:extLst>
            </p:cNvPr>
            <p:cNvGrpSpPr/>
            <p:nvPr/>
          </p:nvGrpSpPr>
          <p:grpSpPr>
            <a:xfrm>
              <a:off x="1407545" y="1818898"/>
              <a:ext cx="217018" cy="31741"/>
              <a:chOff x="2408560" y="2703874"/>
              <a:chExt cx="552559" cy="8081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43483B7-2488-4537-B1D4-36B3C2E6909C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DE8B6EC-9365-4B53-A3FA-27E578931C04}"/>
                  </a:ext>
                </a:extLst>
              </p:cNvPr>
              <p:cNvCxnSpPr>
                <a:stCxn id="38" idx="0"/>
                <a:endCxn id="38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FEA26A4-1807-4150-BBB3-2C7C0A04CA2D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72AB1FE-15D4-4225-BD46-0BAF18715605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B047F86-823D-4C37-B580-55AAC23D765F}"/>
                </a:ext>
              </a:extLst>
            </p:cNvPr>
            <p:cNvGrpSpPr/>
            <p:nvPr/>
          </p:nvGrpSpPr>
          <p:grpSpPr>
            <a:xfrm>
              <a:off x="2402680" y="1409747"/>
              <a:ext cx="95650" cy="95650"/>
              <a:chOff x="9074944" y="1004887"/>
              <a:chExt cx="243538" cy="243538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22483657-0A3C-439F-9B86-7B8F1F665266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169CE05-07EE-4095-84F6-81C16DE5AF8D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F075369-AA9F-40E5-944B-2829E42C5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EB4A9D49-AF5C-4FDA-91BC-872961300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부분 원형 31">
              <a:extLst>
                <a:ext uri="{FF2B5EF4-FFF2-40B4-BE49-F238E27FC236}">
                  <a16:creationId xmlns:a16="http://schemas.microsoft.com/office/drawing/2014/main" id="{ED7FD5B9-C40C-48D9-98C4-F2DE9ADEDC2A}"/>
                </a:ext>
              </a:extLst>
            </p:cNvPr>
            <p:cNvSpPr/>
            <p:nvPr/>
          </p:nvSpPr>
          <p:spPr>
            <a:xfrm rot="8100000">
              <a:off x="1351528" y="1859639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011CCC-12FE-433C-B06C-5070C4F30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1888610"/>
              <a:ext cx="217018" cy="21276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023F68-C341-4765-8C79-021DD2FD8006}"/>
              </a:ext>
            </a:extLst>
          </p:cNvPr>
          <p:cNvGrpSpPr/>
          <p:nvPr/>
        </p:nvGrpSpPr>
        <p:grpSpPr>
          <a:xfrm>
            <a:off x="9809149" y="1250629"/>
            <a:ext cx="2022502" cy="1135046"/>
            <a:chOff x="2612560" y="2513147"/>
            <a:chExt cx="2022502" cy="1135046"/>
          </a:xfrm>
        </p:grpSpPr>
        <p:pic>
          <p:nvPicPr>
            <p:cNvPr id="21" name="Picture 2" descr="2D 중세 배경에 대한 이미지 검색결과">
              <a:extLst>
                <a:ext uri="{FF2B5EF4-FFF2-40B4-BE49-F238E27FC236}">
                  <a16:creationId xmlns:a16="http://schemas.microsoft.com/office/drawing/2014/main" id="{E6E8420B-D4F9-4E81-B23D-AB079FC72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2513147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75E204-AD2B-468B-8FAF-C793BDB75786}"/>
                </a:ext>
              </a:extLst>
            </p:cNvPr>
            <p:cNvSpPr/>
            <p:nvPr/>
          </p:nvSpPr>
          <p:spPr>
            <a:xfrm>
              <a:off x="2612560" y="2513147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3A1D05-6B59-420B-BBDF-2760D3352A5D}"/>
              </a:ext>
            </a:extLst>
          </p:cNvPr>
          <p:cNvGrpSpPr/>
          <p:nvPr/>
        </p:nvGrpSpPr>
        <p:grpSpPr>
          <a:xfrm>
            <a:off x="405511" y="1348663"/>
            <a:ext cx="3838043" cy="2156492"/>
            <a:chOff x="504825" y="2513147"/>
            <a:chExt cx="2020112" cy="1135046"/>
          </a:xfrm>
        </p:grpSpPr>
        <p:pic>
          <p:nvPicPr>
            <p:cNvPr id="19" name="Picture 2" descr="2D 중세 배경에 대한 이미지 검색결과">
              <a:extLst>
                <a:ext uri="{FF2B5EF4-FFF2-40B4-BE49-F238E27FC236}">
                  <a16:creationId xmlns:a16="http://schemas.microsoft.com/office/drawing/2014/main" id="{5D142C4B-D588-4C74-A3C8-2407807FE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513147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8B56CB1-FA61-4835-A076-F8329A1CC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2920098"/>
              <a:ext cx="384367" cy="376826"/>
            </a:xfrm>
            <a:prstGeom prst="rect">
              <a:avLst/>
            </a:prstGeom>
          </p:spPr>
        </p:pic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50A10F2-C18E-415F-9FAC-E06656261577}"/>
              </a:ext>
            </a:extLst>
          </p:cNvPr>
          <p:cNvSpPr/>
          <p:nvPr/>
        </p:nvSpPr>
        <p:spPr>
          <a:xfrm rot="10800000">
            <a:off x="2250885" y="2966684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4EB15B-1E2B-4F4C-B576-12F094065354}"/>
              </a:ext>
            </a:extLst>
          </p:cNvPr>
          <p:cNvGrpSpPr/>
          <p:nvPr/>
        </p:nvGrpSpPr>
        <p:grpSpPr>
          <a:xfrm>
            <a:off x="266144" y="2986403"/>
            <a:ext cx="1996667" cy="1063340"/>
            <a:chOff x="2638395" y="1376841"/>
            <a:chExt cx="1996667" cy="10633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09CCD3-349D-4674-94D7-54ACD06BE96F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CC826AA-6CA9-4CDA-8503-68565DD67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765910C-9EBF-449E-A20A-F9A8C400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78DA95F-C388-4CB8-A115-BB68C066DF77}"/>
              </a:ext>
            </a:extLst>
          </p:cNvPr>
          <p:cNvSpPr/>
          <p:nvPr/>
        </p:nvSpPr>
        <p:spPr>
          <a:xfrm>
            <a:off x="2274036" y="1799705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2542030-E0FA-46DA-A770-0C4DBC6CD8F0}"/>
              </a:ext>
            </a:extLst>
          </p:cNvPr>
          <p:cNvSpPr/>
          <p:nvPr/>
        </p:nvSpPr>
        <p:spPr>
          <a:xfrm rot="5400000">
            <a:off x="3291212" y="2390522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12192000" y="3224151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28373" y="3576626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297BB5-E07B-4B92-9E2B-F62F0793FC19}"/>
              </a:ext>
            </a:extLst>
          </p:cNvPr>
          <p:cNvGrpSpPr/>
          <p:nvPr/>
        </p:nvGrpSpPr>
        <p:grpSpPr>
          <a:xfrm>
            <a:off x="6544329" y="2847009"/>
            <a:ext cx="1996667" cy="1063340"/>
            <a:chOff x="2638395" y="1376841"/>
            <a:chExt cx="1996667" cy="106334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F73024B-8C86-4961-A98B-4FEE553A1831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3477917-28E9-4DEE-8FF3-43A13D2B5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1D9D301-FD94-4724-9A69-ECF919A62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99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1091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강력한 스킬 발동 시 화면을 가득 메우는 스킬 이펙트 연출</a:t>
            </a:r>
            <a:endParaRPr lang="en-US" altLang="ko-KR" dirty="0"/>
          </a:p>
          <a:p>
            <a:pPr lvl="1"/>
            <a:r>
              <a:rPr lang="ko-KR" altLang="en-US" dirty="0"/>
              <a:t>필살기를 사용한다는 느낌을 유저가 받도록</a:t>
            </a:r>
            <a:endParaRPr lang="en-US" altLang="ko-KR" dirty="0"/>
          </a:p>
          <a:p>
            <a:pPr lvl="1"/>
            <a:r>
              <a:rPr lang="ko-KR" altLang="en-US" dirty="0"/>
              <a:t>캐릭터의 액션에 유저가 몰입하고 집중할 수 있도록</a:t>
            </a:r>
            <a:endParaRPr lang="en-US" altLang="ko-KR" dirty="0"/>
          </a:p>
          <a:p>
            <a:pPr lvl="1"/>
            <a:r>
              <a:rPr lang="ko-KR" altLang="en-US" dirty="0"/>
              <a:t>해당 이펙트 연출됨으로 유저는 강력한 데미지를 몬스터에 준다는 예상을 하게 됨</a:t>
            </a:r>
            <a:endParaRPr lang="en-US" altLang="ko-KR" dirty="0"/>
          </a:p>
          <a:p>
            <a:r>
              <a:rPr lang="ko-KR" altLang="en-US" dirty="0"/>
              <a:t>컨셉에 따라 클래스별 캐릭터의 스킬 이름을 다르게 하고 해당 스킬 이름을 사용시 크게 외치는 듯한 느낌으로 화면에 컷 신 연출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에서 캐릭터의 액션 연출에 한계가 있음</a:t>
            </a:r>
            <a:endParaRPr lang="en-US" altLang="ko-KR" dirty="0"/>
          </a:p>
          <a:p>
            <a:pPr lvl="1"/>
            <a:r>
              <a:rPr lang="ko-KR" altLang="en-US" dirty="0"/>
              <a:t>화면을 메우는 연출을 통해 액션성을 극대화</a:t>
            </a:r>
            <a:endParaRPr lang="en-US" altLang="ko-KR" dirty="0"/>
          </a:p>
          <a:p>
            <a:pPr lvl="1"/>
            <a:r>
              <a:rPr lang="ko-KR" altLang="en-US" dirty="0"/>
              <a:t>화려한 스킬 연출로 유저가 캐릭터와 그 설정에 관심이 생기도록 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1F45F-8C81-45D7-82E8-C3230A02430D}"/>
              </a:ext>
            </a:extLst>
          </p:cNvPr>
          <p:cNvSpPr txBox="1"/>
          <p:nvPr/>
        </p:nvSpPr>
        <p:spPr>
          <a:xfrm>
            <a:off x="972793" y="8333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연출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BAD2A9E-FB4A-455F-A10C-FC81A7EF32E3}"/>
              </a:ext>
            </a:extLst>
          </p:cNvPr>
          <p:cNvGrpSpPr/>
          <p:nvPr/>
        </p:nvGrpSpPr>
        <p:grpSpPr>
          <a:xfrm>
            <a:off x="1567667" y="1191048"/>
            <a:ext cx="3755884" cy="1988264"/>
            <a:chOff x="746669" y="1174840"/>
            <a:chExt cx="3755884" cy="19882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74666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2C17E28E-CA99-4CC5-85C4-9B83495E0D2E}"/>
                </a:ext>
              </a:extLst>
            </p:cNvPr>
            <p:cNvSpPr/>
            <p:nvPr/>
          </p:nvSpPr>
          <p:spPr>
            <a:xfrm>
              <a:off x="1885950" y="1787920"/>
              <a:ext cx="496963" cy="325554"/>
            </a:xfrm>
            <a:prstGeom prst="wedgeEllipseCallout">
              <a:avLst>
                <a:gd name="adj1" fmla="val 62159"/>
                <a:gd name="adj2" fmla="val 800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스킬이름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AC9251D-F8E1-45A8-8F22-8DC79B01301B}"/>
              </a:ext>
            </a:extLst>
          </p:cNvPr>
          <p:cNvGrpSpPr/>
          <p:nvPr/>
        </p:nvGrpSpPr>
        <p:grpSpPr>
          <a:xfrm>
            <a:off x="6872186" y="1183428"/>
            <a:ext cx="3755884" cy="1988264"/>
            <a:chOff x="7693889" y="1174840"/>
            <a:chExt cx="3755884" cy="198826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29B044C-5A88-42FE-8EC5-D7F0203A6197}"/>
                </a:ext>
              </a:extLst>
            </p:cNvPr>
            <p:cNvGrpSpPr/>
            <p:nvPr/>
          </p:nvGrpSpPr>
          <p:grpSpPr>
            <a:xfrm>
              <a:off x="769388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D903E58-B78D-4630-9947-89F5D316E44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106" name="Picture 2" descr="7.png">
                  <a:extLst>
                    <a:ext uri="{FF2B5EF4-FFF2-40B4-BE49-F238E27FC236}">
                      <a16:creationId xmlns:a16="http://schemas.microsoft.com/office/drawing/2014/main" id="{3217851F-C480-48BD-B417-9D960AA36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7.png">
                  <a:extLst>
                    <a:ext uri="{FF2B5EF4-FFF2-40B4-BE49-F238E27FC236}">
                      <a16:creationId xmlns:a16="http://schemas.microsoft.com/office/drawing/2014/main" id="{160D9B77-E1A3-4A4E-B684-1C7B75DC9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5" name="Picture 8" descr="관련 이미지">
                <a:extLst>
                  <a:ext uri="{FF2B5EF4-FFF2-40B4-BE49-F238E27FC236}">
                    <a16:creationId xmlns:a16="http://schemas.microsoft.com/office/drawing/2014/main" id="{5A603D13-7AAF-477C-A663-42059CE46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0" descr="관련 이미지">
                <a:extLst>
                  <a:ext uri="{FF2B5EF4-FFF2-40B4-BE49-F238E27FC236}">
                    <a16:creationId xmlns:a16="http://schemas.microsoft.com/office/drawing/2014/main" id="{5674307F-4465-45AB-8BA0-BEFA3959A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구름 86">
                <a:extLst>
                  <a:ext uri="{FF2B5EF4-FFF2-40B4-BE49-F238E27FC236}">
                    <a16:creationId xmlns:a16="http://schemas.microsoft.com/office/drawing/2014/main" id="{2148E6FA-F403-4A63-B92F-F6D59C6A99CE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E7CEBD68-70C3-4AF3-8668-DBD783BBBC3C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8A9BA30-8300-4B52-AA52-9F423F191EEF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103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86B4E78-9038-4F10-AA2F-A86412E60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9E3CF268-1006-41F0-B5F9-645E686E6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984E88AF-3B97-4C51-9458-95ECAE666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0" name="Picture 20" descr="룬 .png에 대한 이미지 검색결과">
                <a:extLst>
                  <a:ext uri="{FF2B5EF4-FFF2-40B4-BE49-F238E27FC236}">
                    <a16:creationId xmlns:a16="http://schemas.microsoft.com/office/drawing/2014/main" id="{352FDD79-FEFD-439C-B5AB-A37957078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8F5DD94-17A4-48C3-BFDF-D4C5A11657F9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D91D5F8A-2BBF-46F5-923E-C959B936A6F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17088035-6CD1-4683-A6BC-CBB55EC3C73D}"/>
                    </a:ext>
                  </a:extLst>
                </p:cNvPr>
                <p:cNvCxnSpPr>
                  <a:stCxn id="99" idx="0"/>
                  <a:endCxn id="99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6CE7EBC-F2DB-4966-B5FF-8FC9DA286369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C5F8F8F9-C075-47E2-B634-24F1F5B8AD90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079F818-BDAE-4FF5-B607-5EDF42DF6004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ADF2E88B-9769-4B6C-9418-8DC64046B44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E6ECF29E-E7DF-4BEC-80A1-CB82DEAE5A6C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F1E3F2D9-E216-4048-A9BE-971200173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391890B8-62EC-4B4F-B255-D4B403056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E657D4E1-6B5D-4B6A-89E6-AC74FA765457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BF6B96A-BE23-4C69-8749-95EBFA2F2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1FC58710-1AE8-4BAC-A0D5-43AC3CC56C74}"/>
                </a:ext>
              </a:extLst>
            </p:cNvPr>
            <p:cNvSpPr/>
            <p:nvPr/>
          </p:nvSpPr>
          <p:spPr>
            <a:xfrm>
              <a:off x="7693889" y="1701478"/>
              <a:ext cx="3751444" cy="529425"/>
            </a:xfrm>
            <a:prstGeom prst="parallelogram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err="1"/>
                <a:t>스</a:t>
              </a:r>
              <a:r>
                <a:rPr lang="ko-KR" altLang="en-US" dirty="0"/>
                <a:t> 킬 이 </a:t>
              </a:r>
              <a:r>
                <a:rPr lang="ko-KR" altLang="en-US" dirty="0" err="1"/>
                <a:t>름</a:t>
              </a:r>
              <a:endParaRPr lang="ko-KR" altLang="en-US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649D6DF6-5772-4BDF-BB26-79C82C59D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467602" y="1257875"/>
              <a:ext cx="985829" cy="966487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C87788FE-3092-45A2-9978-FBDA5E9B61C6}"/>
              </a:ext>
            </a:extLst>
          </p:cNvPr>
          <p:cNvSpPr txBox="1"/>
          <p:nvPr/>
        </p:nvSpPr>
        <p:spPr>
          <a:xfrm>
            <a:off x="4052049" y="32204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낮은 스킬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5B163E-6753-46CE-B9B0-C8B35596964F}"/>
              </a:ext>
            </a:extLst>
          </p:cNvPr>
          <p:cNvSpPr txBox="1"/>
          <p:nvPr/>
        </p:nvSpPr>
        <p:spPr>
          <a:xfrm>
            <a:off x="9352128" y="3220432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높은 스킬</a:t>
            </a:r>
          </a:p>
        </p:txBody>
      </p:sp>
    </p:spTree>
    <p:extLst>
      <p:ext uri="{BB962C8B-B14F-4D97-AF65-F5344CB8AC3E}">
        <p14:creationId xmlns:p14="http://schemas.microsoft.com/office/powerpoint/2010/main" val="3302827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20394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23828"/>
            <a:ext cx="11344275" cy="61912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7ED72-965E-4429-BB16-538636245CD1}"/>
              </a:ext>
            </a:extLst>
          </p:cNvPr>
          <p:cNvSpPr txBox="1"/>
          <p:nvPr/>
        </p:nvSpPr>
        <p:spPr>
          <a:xfrm>
            <a:off x="717631" y="8149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66FB117-F144-425A-9151-31C1C9C174C4}"/>
              </a:ext>
            </a:extLst>
          </p:cNvPr>
          <p:cNvGrpSpPr/>
          <p:nvPr/>
        </p:nvGrpSpPr>
        <p:grpSpPr>
          <a:xfrm>
            <a:off x="1381389" y="1418399"/>
            <a:ext cx="1815836" cy="2034576"/>
            <a:chOff x="717631" y="1418399"/>
            <a:chExt cx="1815836" cy="2034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147CDA-81E5-43C4-8CA7-592825889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16165" y="1418399"/>
              <a:ext cx="1237916" cy="1213629"/>
            </a:xfrm>
            <a:prstGeom prst="rect">
              <a:avLst/>
            </a:prstGeom>
          </p:spPr>
        </p:pic>
        <p:pic>
          <p:nvPicPr>
            <p:cNvPr id="8" name="Picture 2" descr="무기 UI 2D 도트 .png에 대한 이미지 검색결과">
              <a:extLst>
                <a:ext uri="{FF2B5EF4-FFF2-40B4-BE49-F238E27FC236}">
                  <a16:creationId xmlns:a16="http://schemas.microsoft.com/office/drawing/2014/main" id="{83F4EBB3-4BDA-4863-98E2-DB575FBA45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795" b="35045" l="40000" r="49688">
                          <a14:foregroundMark x1="40313" y1="30357" x2="40313" y2="30357"/>
                          <a14:foregroundMark x1="40313" y1="29688" x2="40313" y2="29688"/>
                          <a14:foregroundMark x1="40313" y1="29018" x2="40313" y2="29018"/>
                          <a14:foregroundMark x1="41250" y1="29018" x2="41250" y2="29018"/>
                          <a14:foregroundMark x1="42813" y1="28795" x2="42813" y2="28795"/>
                          <a14:foregroundMark x1="43750" y1="28795" x2="43750" y2="28795"/>
                          <a14:foregroundMark x1="40313" y1="30804" x2="40313" y2="30804"/>
                          <a14:foregroundMark x1="40625" y1="31473" x2="40625" y2="31473"/>
                          <a14:foregroundMark x1="41875" y1="31696" x2="41875" y2="31696"/>
                          <a14:foregroundMark x1="42813" y1="32589" x2="42813" y2="32589"/>
                          <a14:foregroundMark x1="44063" y1="33259" x2="44063" y2="33259"/>
                          <a14:foregroundMark x1="45000" y1="34152" x2="45000" y2="34152"/>
                          <a14:foregroundMark x1="48750" y1="34375" x2="48750" y2="34375"/>
                          <a14:foregroundMark x1="48438" y1="33036" x2="48438" y2="33036"/>
                          <a14:foregroundMark x1="48750" y1="32366" x2="48750" y2="32366"/>
                          <a14:foregroundMark x1="49063" y1="32143" x2="49063" y2="32143"/>
                          <a14:foregroundMark x1="48438" y1="31920" x2="48438" y2="31920"/>
                          <a14:foregroundMark x1="48125" y1="31920" x2="48125" y2="31920"/>
                          <a14:foregroundMark x1="48438" y1="31920" x2="48438" y2="31920"/>
                          <a14:foregroundMark x1="48438" y1="31696" x2="48438" y2="31696"/>
                          <a14:foregroundMark x1="45000" y1="35045" x2="45000" y2="35045"/>
                          <a14:foregroundMark x1="44688" y1="30134" x2="44688" y2="30134"/>
                          <a14:foregroundMark x1="45938" y1="31027" x2="45938" y2="31027"/>
                          <a14:backgroundMark x1="47813" y1="29688" x2="47813" y2="29688"/>
                          <a14:backgroundMark x1="49688" y1="31473" x2="49688" y2="31473"/>
                          <a14:backgroundMark x1="50313" y1="33036" x2="50313" y2="33036"/>
                          <a14:backgroundMark x1="49375" y1="33705" x2="49375" y2="33705"/>
                          <a14:backgroundMark x1="48750" y1="33705" x2="48750" y2="33705"/>
                          <a14:backgroundMark x1="49375" y1="33929" x2="49375" y2="33929"/>
                          <a14:backgroundMark x1="48750" y1="31473" x2="48750" y2="31473"/>
                          <a14:backgroundMark x1="49375" y1="31920" x2="49375" y2="31920"/>
                          <a14:backgroundMark x1="48125" y1="31473" x2="48125" y2="31473"/>
                          <a14:backgroundMark x1="47813" y1="31696" x2="47813" y2="31696"/>
                          <a14:backgroundMark x1="46875" y1="35045" x2="46875" y2="35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32" t="28398" r="48802" b="64726"/>
            <a:stretch/>
          </p:blipFill>
          <p:spPr bwMode="auto">
            <a:xfrm rot="5400000">
              <a:off x="1598540" y="1844917"/>
              <a:ext cx="1043910" cy="82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룬 .png에 대한 이미지 검색결과">
              <a:extLst>
                <a:ext uri="{FF2B5EF4-FFF2-40B4-BE49-F238E27FC236}">
                  <a16:creationId xmlns:a16="http://schemas.microsoft.com/office/drawing/2014/main" id="{49568C7B-7914-4C28-93B2-84C722FE2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91" b="89623" l="9434" r="89623">
                          <a14:foregroundMark x1="74528" y1="8491" x2="74528" y2="8491"/>
                          <a14:foregroundMark x1="22642" y1="79245" x2="22642" y2="79245"/>
                          <a14:foregroundMark x1="23585" y1="77358" x2="23585" y2="77358"/>
                          <a14:foregroundMark x1="23585" y1="74528" x2="23585" y2="74528"/>
                          <a14:foregroundMark x1="23585" y1="83962" x2="23585" y2="83962"/>
                          <a14:foregroundMark x1="23585" y1="81132" x2="23585" y2="81132"/>
                          <a14:foregroundMark x1="26415" y1="85849" x2="26415" y2="85849"/>
                          <a14:foregroundMark x1="33962" y1="83019" x2="33962" y2="83019"/>
                          <a14:foregroundMark x1="29245" y1="84906" x2="29245" y2="84906"/>
                          <a14:foregroundMark x1="37736" y1="81132" x2="37736" y2="81132"/>
                          <a14:foregroundMark x1="48113" y1="76415" x2="48113" y2="76415"/>
                          <a14:foregroundMark x1="67925" y1="64151" x2="67925" y2="64151"/>
                          <a14:foregroundMark x1="70755" y1="58491" x2="70755" y2="58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31" y="2688993"/>
              <a:ext cx="748278" cy="748278"/>
            </a:xfrm>
            <a:prstGeom prst="rect">
              <a:avLst/>
            </a:prstGeom>
            <a:noFill/>
            <a:effectLst>
              <a:glow rad="127000">
                <a:schemeClr val="accent2">
                  <a:lumMod val="75000"/>
                  <a:alpha val="41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룬 .png에 대한 이미지 검색결과">
              <a:extLst>
                <a:ext uri="{FF2B5EF4-FFF2-40B4-BE49-F238E27FC236}">
                  <a16:creationId xmlns:a16="http://schemas.microsoft.com/office/drawing/2014/main" id="{F3F143B2-4E3F-4CF6-92D0-76D8AF23A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491" b="89623" l="9434" r="89623">
                          <a14:foregroundMark x1="50000" y1="8491" x2="50000" y2="8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23" y="2704697"/>
              <a:ext cx="748278" cy="748278"/>
            </a:xfrm>
            <a:prstGeom prst="rect">
              <a:avLst/>
            </a:prstGeom>
            <a:noFill/>
            <a:effectLst>
              <a:glow rad="127000">
                <a:schemeClr val="accent2">
                  <a:lumMod val="75000"/>
                  <a:alpha val="41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9A0E28C-2DEA-4FA8-95C3-5D01DDDDD87E}"/>
              </a:ext>
            </a:extLst>
          </p:cNvPr>
          <p:cNvSpPr txBox="1"/>
          <p:nvPr/>
        </p:nvSpPr>
        <p:spPr>
          <a:xfrm>
            <a:off x="1018792" y="3458108"/>
            <a:ext cx="2847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다양한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무기 수집</a:t>
            </a:r>
            <a:r>
              <a:rPr lang="en-US" altLang="ko-KR" sz="1400" dirty="0"/>
              <a:t>/</a:t>
            </a:r>
            <a:r>
              <a:rPr lang="ko-KR" altLang="en-US" sz="1400" dirty="0"/>
              <a:t>육성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D6B8DAB-7826-4A73-A0F0-49D84C7392D3}"/>
              </a:ext>
            </a:extLst>
          </p:cNvPr>
          <p:cNvSpPr/>
          <p:nvPr/>
        </p:nvSpPr>
        <p:spPr>
          <a:xfrm rot="2818000">
            <a:off x="2310853" y="3918532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02B1A-7175-4548-969E-200711504CFF}"/>
              </a:ext>
            </a:extLst>
          </p:cNvPr>
          <p:cNvSpPr txBox="1"/>
          <p:nvPr/>
        </p:nvSpPr>
        <p:spPr>
          <a:xfrm>
            <a:off x="8252833" y="3059876"/>
            <a:ext cx="319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시너지 조합을 통해 강력한 보스 처치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71A883-F4D0-4BA8-B3A0-EA02A0098FAC}"/>
              </a:ext>
            </a:extLst>
          </p:cNvPr>
          <p:cNvGrpSpPr/>
          <p:nvPr/>
        </p:nvGrpSpPr>
        <p:grpSpPr>
          <a:xfrm>
            <a:off x="3366666" y="4042663"/>
            <a:ext cx="1276532" cy="1688236"/>
            <a:chOff x="4051400" y="1698423"/>
            <a:chExt cx="1276532" cy="168823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D0C6F9E-200A-4C65-8BC2-0746E50A5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4051400" y="2173030"/>
              <a:ext cx="1237916" cy="1213629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FDDFF1B-8BA0-4D9D-A3A4-D2588769B60E}"/>
                </a:ext>
              </a:extLst>
            </p:cNvPr>
            <p:cNvGrpSpPr/>
            <p:nvPr/>
          </p:nvGrpSpPr>
          <p:grpSpPr>
            <a:xfrm>
              <a:off x="4051400" y="1698423"/>
              <a:ext cx="1276532" cy="903470"/>
              <a:chOff x="3813295" y="1529904"/>
              <a:chExt cx="1752742" cy="1240508"/>
            </a:xfrm>
          </p:grpSpPr>
          <p:sp>
            <p:nvSpPr>
              <p:cNvPr id="32" name="별: 꼭짓점 5개 31">
                <a:extLst>
                  <a:ext uri="{FF2B5EF4-FFF2-40B4-BE49-F238E27FC236}">
                    <a16:creationId xmlns:a16="http://schemas.microsoft.com/office/drawing/2014/main" id="{AF2ECA35-F9FA-4B89-8BD6-C4A47502C810}"/>
                  </a:ext>
                </a:extLst>
              </p:cNvPr>
              <p:cNvSpPr/>
              <p:nvPr/>
            </p:nvSpPr>
            <p:spPr>
              <a:xfrm>
                <a:off x="3813295" y="202213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별: 꼭짓점 5개 32">
                <a:extLst>
                  <a:ext uri="{FF2B5EF4-FFF2-40B4-BE49-F238E27FC236}">
                    <a16:creationId xmlns:a16="http://schemas.microsoft.com/office/drawing/2014/main" id="{55CEB1D6-EFE0-4403-95F4-4610FBAACE69}"/>
                  </a:ext>
                </a:extLst>
              </p:cNvPr>
              <p:cNvSpPr/>
              <p:nvPr/>
            </p:nvSpPr>
            <p:spPr>
              <a:xfrm>
                <a:off x="4817759" y="202213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7397292A-7C94-4FD6-8526-8F69C1263D9D}"/>
                  </a:ext>
                </a:extLst>
              </p:cNvPr>
              <p:cNvSpPr/>
              <p:nvPr/>
            </p:nvSpPr>
            <p:spPr>
              <a:xfrm>
                <a:off x="4363014" y="152990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76CE02-48C9-47E5-A354-C9148D3057B4}"/>
              </a:ext>
            </a:extLst>
          </p:cNvPr>
          <p:cNvSpPr txBox="1"/>
          <p:nvPr/>
        </p:nvSpPr>
        <p:spPr>
          <a:xfrm>
            <a:off x="1876386" y="5839068"/>
            <a:ext cx="4070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등급에 따라 높아지는 난이도와 스킬 발동 조건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4A382C0-5C5A-475F-A8E7-EF46CDC8A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0735" y1="49409" x2="70735" y2="49409"/>
                        <a14:foregroundMark x1="69853" y1="46099" x2="69853" y2="46099"/>
                        <a14:foregroundMark x1="72794" y1="36643" x2="72794" y2="36643"/>
                        <a14:foregroundMark x1="71324" y1="33806" x2="71324" y2="33806"/>
                        <a14:foregroundMark x1="71912" y1="34279" x2="71912" y2="34279"/>
                        <a14:foregroundMark x1="71765" y1="36170" x2="71765" y2="36407"/>
                        <a14:foregroundMark x1="72647" y1="36879" x2="72647" y2="36879"/>
                        <a14:foregroundMark x1="73235" y1="37825" x2="73235" y2="37825"/>
                        <a14:foregroundMark x1="73676" y1="38534" x2="73676" y2="38771"/>
                        <a14:foregroundMark x1="74265" y1="39953" x2="74265" y2="39953"/>
                        <a14:foregroundMark x1="75147" y1="40662" x2="75147" y2="40662"/>
                        <a14:foregroundMark x1="76029" y1="40189" x2="76029" y2="40189"/>
                        <a14:foregroundMark x1="75735" y1="41371" x2="75588" y2="41844"/>
                        <a14:foregroundMark x1="75588" y1="43735" x2="75735" y2="43972"/>
                        <a14:foregroundMark x1="76176" y1="44208" x2="76176" y2="44208"/>
                        <a14:foregroundMark x1="76324" y1="46099" x2="76324" y2="46099"/>
                        <a14:foregroundMark x1="76324" y1="43972" x2="76324" y2="44444"/>
                        <a14:foregroundMark x1="76471" y1="45390" x2="76324" y2="46099"/>
                        <a14:foregroundMark x1="76324" y1="47754" x2="76324" y2="47754"/>
                        <a14:foregroundMark x1="76618" y1="48700" x2="76618" y2="48700"/>
                        <a14:foregroundMark x1="77206" y1="49173" x2="77206" y2="49173"/>
                        <a14:foregroundMark x1="76471" y1="46336" x2="76471" y2="46809"/>
                        <a14:foregroundMark x1="76912" y1="48463" x2="77059" y2="48700"/>
                        <a14:foregroundMark x1="77206" y1="49173" x2="77206" y2="49645"/>
                        <a14:foregroundMark x1="77206" y1="50118" x2="77206" y2="50118"/>
                        <a14:foregroundMark x1="77059" y1="50591" x2="76912" y2="50827"/>
                        <a14:foregroundMark x1="76618" y1="50827" x2="76618" y2="50827"/>
                        <a14:foregroundMark x1="75735" y1="51064" x2="75441" y2="51064"/>
                        <a14:foregroundMark x1="75000" y1="51064" x2="74706" y2="51064"/>
                        <a14:foregroundMark x1="73971" y1="51064" x2="73971" y2="51064"/>
                        <a14:foregroundMark x1="73529" y1="51064" x2="73529" y2="51064"/>
                        <a14:foregroundMark x1="72941" y1="50591" x2="72941" y2="50591"/>
                        <a14:foregroundMark x1="72647" y1="50118" x2="72647" y2="50118"/>
                        <a14:foregroundMark x1="72794" y1="49173" x2="72794" y2="49173"/>
                        <a14:foregroundMark x1="72941" y1="48700" x2="72941" y2="48700"/>
                        <a14:foregroundMark x1="73235" y1="48463" x2="73235" y2="48463"/>
                        <a14:foregroundMark x1="71029" y1="50355" x2="71029" y2="50355"/>
                        <a14:foregroundMark x1="70441" y1="50591" x2="70000" y2="50591"/>
                        <a14:foregroundMark x1="69706" y1="50591" x2="69706" y2="50591"/>
                        <a14:foregroundMark x1="69706" y1="50591" x2="69706" y2="50591"/>
                        <a14:foregroundMark x1="69706" y1="50591" x2="69706" y2="50591"/>
                        <a14:foregroundMark x1="69559" y1="50591" x2="69412" y2="50591"/>
                        <a14:foregroundMark x1="69118" y1="50591" x2="69118" y2="50591"/>
                        <a14:foregroundMark x1="68971" y1="50591" x2="68971" y2="50591"/>
                        <a14:foregroundMark x1="68529" y1="50591" x2="68382" y2="50591"/>
                        <a14:foregroundMark x1="68235" y1="50827" x2="68235" y2="50827"/>
                        <a14:foregroundMark x1="68088" y1="50827" x2="68088" y2="50827"/>
                        <a14:foregroundMark x1="67794" y1="50827" x2="67647" y2="50827"/>
                        <a14:foregroundMark x1="67206" y1="50827" x2="67059" y2="50827"/>
                        <a14:foregroundMark x1="66912" y1="50827" x2="66912" y2="50827"/>
                        <a14:foregroundMark x1="66765" y1="50827" x2="66765" y2="50827"/>
                        <a14:foregroundMark x1="66618" y1="50827" x2="66618" y2="50827"/>
                        <a14:foregroundMark x1="66471" y1="50355" x2="66471" y2="50355"/>
                        <a14:foregroundMark x1="66324" y1="50355" x2="66324" y2="50355"/>
                        <a14:foregroundMark x1="66176" y1="50118" x2="65882" y2="50118"/>
                        <a14:foregroundMark x1="65441" y1="50118" x2="65294" y2="50118"/>
                        <a14:foregroundMark x1="65294" y1="50118" x2="65294" y2="50118"/>
                        <a14:foregroundMark x1="65147" y1="50355" x2="65000" y2="50355"/>
                        <a14:foregroundMark x1="64853" y1="50355" x2="64853" y2="50355"/>
                        <a14:foregroundMark x1="64559" y1="50355" x2="64412" y2="50355"/>
                        <a14:foregroundMark x1="64412" y1="50355" x2="64265" y2="50355"/>
                        <a14:foregroundMark x1="64265" y1="50355" x2="64118" y2="50355"/>
                        <a14:foregroundMark x1="63971" y1="50355" x2="63824" y2="50355"/>
                        <a14:foregroundMark x1="63824" y1="50355" x2="63824" y2="50355"/>
                        <a14:foregroundMark x1="63529" y1="50118" x2="63529" y2="50118"/>
                        <a14:foregroundMark x1="63529" y1="50118" x2="63529" y2="50118"/>
                        <a14:foregroundMark x1="63382" y1="49882" x2="63382" y2="49882"/>
                        <a14:foregroundMark x1="63235" y1="49645" x2="63235" y2="49645"/>
                        <a14:foregroundMark x1="63235" y1="49409" x2="63088" y2="49173"/>
                        <a14:foregroundMark x1="63088" y1="49173" x2="63088" y2="49173"/>
                        <a14:foregroundMark x1="63088" y1="48936" x2="63088" y2="48936"/>
                        <a14:foregroundMark x1="63088" y1="48463" x2="63088" y2="48463"/>
                        <a14:foregroundMark x1="63088" y1="48463" x2="63088" y2="48463"/>
                        <a14:foregroundMark x1="63088" y1="48227" x2="63088" y2="47991"/>
                        <a14:foregroundMark x1="63088" y1="47991" x2="63088" y2="47991"/>
                        <a14:foregroundMark x1="63088" y1="47754" x2="63088" y2="47518"/>
                        <a14:foregroundMark x1="63088" y1="47281" x2="63088" y2="47281"/>
                        <a14:foregroundMark x1="63235" y1="47045" x2="63235" y2="47045"/>
                        <a14:foregroundMark x1="63235" y1="46809" x2="63235" y2="46809"/>
                        <a14:foregroundMark x1="63382" y1="46809" x2="63382" y2="46572"/>
                        <a14:foregroundMark x1="63382" y1="46336" x2="63382" y2="46099"/>
                        <a14:foregroundMark x1="63382" y1="46099" x2="63382" y2="46099"/>
                        <a14:foregroundMark x1="63382" y1="45863" x2="63382" y2="45863"/>
                        <a14:foregroundMark x1="63382" y1="45626" x2="63382" y2="45626"/>
                        <a14:foregroundMark x1="63382" y1="45154" x2="63382" y2="45154"/>
                        <a14:foregroundMark x1="63382" y1="44681" x2="63382" y2="44444"/>
                        <a14:foregroundMark x1="63382" y1="44208" x2="63382" y2="43972"/>
                        <a14:foregroundMark x1="63529" y1="43972" x2="63676" y2="43499"/>
                        <a14:foregroundMark x1="63971" y1="43262" x2="63971" y2="43262"/>
                        <a14:foregroundMark x1="63971" y1="43026" x2="63971" y2="43026"/>
                        <a14:foregroundMark x1="63824" y1="42553" x2="63676" y2="42553"/>
                        <a14:foregroundMark x1="63676" y1="42317" x2="63676" y2="42317"/>
                        <a14:foregroundMark x1="63529" y1="42317" x2="63382" y2="42080"/>
                        <a14:foregroundMark x1="63382" y1="42080" x2="63235" y2="41844"/>
                        <a14:foregroundMark x1="63235" y1="41844" x2="63088" y2="41608"/>
                        <a14:foregroundMark x1="63088" y1="41371" x2="63088" y2="41135"/>
                        <a14:foregroundMark x1="63088" y1="41135" x2="63088" y2="40898"/>
                        <a14:foregroundMark x1="63088" y1="40662" x2="62941" y2="40426"/>
                        <a14:foregroundMark x1="62941" y1="40189" x2="63088" y2="40189"/>
                        <a14:foregroundMark x1="63088" y1="39953" x2="63088" y2="39953"/>
                        <a14:foregroundMark x1="63088" y1="39953" x2="63088" y2="39716"/>
                        <a14:foregroundMark x1="63088" y1="39480" x2="63088" y2="39007"/>
                        <a14:foregroundMark x1="63088" y1="39007" x2="63088" y2="38771"/>
                        <a14:foregroundMark x1="63235" y1="38534" x2="63235" y2="38534"/>
                        <a14:foregroundMark x1="63382" y1="38298" x2="63382" y2="38298"/>
                        <a14:foregroundMark x1="63529" y1="38061" x2="63529" y2="38061"/>
                        <a14:foregroundMark x1="63676" y1="38061" x2="63676" y2="38061"/>
                        <a14:foregroundMark x1="63676" y1="37589" x2="63676" y2="37352"/>
                        <a14:foregroundMark x1="63676" y1="37352" x2="63676" y2="37116"/>
                        <a14:foregroundMark x1="63676" y1="36879" x2="63676" y2="36643"/>
                        <a14:foregroundMark x1="63676" y1="36407" x2="63676" y2="36407"/>
                        <a14:foregroundMark x1="63529" y1="36407" x2="63382" y2="36407"/>
                        <a14:foregroundMark x1="63235" y1="36407" x2="63088" y2="36407"/>
                        <a14:foregroundMark x1="63088" y1="36407" x2="63088" y2="36407"/>
                        <a14:foregroundMark x1="62941" y1="36170" x2="63088" y2="35934"/>
                        <a14:foregroundMark x1="63088" y1="35461" x2="63235" y2="35461"/>
                        <a14:foregroundMark x1="63235" y1="35225" x2="63235" y2="35225"/>
                        <a14:foregroundMark x1="63382" y1="34988" x2="63382" y2="34988"/>
                        <a14:foregroundMark x1="63382" y1="34752" x2="63382" y2="34752"/>
                        <a14:foregroundMark x1="63529" y1="34043" x2="63529" y2="34043"/>
                        <a14:foregroundMark x1="63529" y1="34043" x2="63529" y2="34043"/>
                        <a14:foregroundMark x1="63676" y1="33806" x2="63676" y2="33806"/>
                        <a14:foregroundMark x1="63676" y1="33806" x2="63824" y2="33570"/>
                        <a14:foregroundMark x1="63971" y1="33570" x2="64118" y2="33570"/>
                        <a14:foregroundMark x1="64118" y1="33570" x2="64265" y2="33570"/>
                        <a14:foregroundMark x1="64265" y1="33570" x2="64265" y2="33570"/>
                        <a14:foregroundMark x1="64412" y1="33570" x2="64559" y2="33333"/>
                        <a14:foregroundMark x1="64706" y1="33333" x2="64853" y2="33097"/>
                        <a14:foregroundMark x1="64853" y1="33097" x2="64853" y2="33097"/>
                        <a14:foregroundMark x1="65000" y1="32861" x2="65000" y2="32861"/>
                        <a14:foregroundMark x1="65147" y1="32861" x2="65147" y2="32861"/>
                        <a14:foregroundMark x1="65294" y1="32624" x2="65294" y2="32624"/>
                        <a14:foregroundMark x1="65441" y1="32624" x2="65441" y2="32624"/>
                        <a14:foregroundMark x1="65441" y1="32624" x2="65441" y2="32624"/>
                        <a14:foregroundMark x1="65588" y1="32624" x2="65588" y2="32624"/>
                        <a14:foregroundMark x1="65735" y1="32624" x2="65735" y2="32624"/>
                        <a14:foregroundMark x1="65882" y1="32624" x2="65882" y2="32624"/>
                        <a14:foregroundMark x1="65882" y1="32624" x2="65882" y2="33097"/>
                        <a14:foregroundMark x1="66029" y1="33097" x2="66176" y2="33333"/>
                        <a14:foregroundMark x1="66471" y1="33333" x2="66618" y2="33333"/>
                        <a14:foregroundMark x1="67206" y1="33333" x2="67206" y2="33333"/>
                        <a14:foregroundMark x1="67206" y1="33333" x2="67206" y2="33333"/>
                        <a14:foregroundMark x1="67353" y1="33333" x2="67353" y2="33333"/>
                        <a14:foregroundMark x1="67353" y1="33333" x2="67353" y2="33333"/>
                        <a14:foregroundMark x1="67353" y1="33097" x2="67353" y2="33097"/>
                        <a14:foregroundMark x1="67353" y1="33097" x2="67353" y2="33097"/>
                        <a14:foregroundMark x1="67353" y1="32861" x2="67353" y2="32861"/>
                        <a14:foregroundMark x1="67353" y1="32861" x2="67353" y2="32861"/>
                        <a14:foregroundMark x1="67353" y1="32861" x2="67353" y2="32861"/>
                        <a14:foregroundMark x1="67353" y1="32861" x2="67206" y2="32151"/>
                        <a14:foregroundMark x1="67206" y1="32151" x2="67206" y2="32151"/>
                        <a14:foregroundMark x1="67206" y1="32151" x2="67206" y2="32151"/>
                        <a14:foregroundMark x1="65441" y1="32151" x2="65441" y2="32151"/>
                        <a14:foregroundMark x1="65441" y1="32151" x2="65441" y2="32151"/>
                        <a14:foregroundMark x1="65441" y1="32151" x2="65441" y2="32151"/>
                        <a14:foregroundMark x1="65294" y1="32388" x2="65147" y2="32388"/>
                        <a14:foregroundMark x1="65000" y1="32624" x2="65000" y2="32624"/>
                        <a14:foregroundMark x1="68382" y1="32861" x2="68382" y2="32861"/>
                        <a14:foregroundMark x1="68382" y1="32861" x2="68529" y2="32624"/>
                        <a14:foregroundMark x1="68529" y1="32624" x2="68529" y2="32624"/>
                        <a14:foregroundMark x1="68676" y1="32388" x2="68676" y2="32388"/>
                        <a14:foregroundMark x1="68824" y1="32151" x2="68824" y2="32151"/>
                        <a14:foregroundMark x1="68971" y1="32151" x2="68971" y2="32151"/>
                        <a14:foregroundMark x1="68971" y1="32151" x2="69118" y2="31678"/>
                        <a14:foregroundMark x1="69118" y1="31678" x2="69118" y2="31678"/>
                        <a14:foregroundMark x1="69265" y1="31678" x2="69265" y2="31915"/>
                        <a14:foregroundMark x1="69265" y1="33097" x2="69265" y2="33097"/>
                        <a14:foregroundMark x1="69412" y1="32861" x2="69412" y2="32861"/>
                        <a14:foregroundMark x1="69412" y1="32861" x2="69559" y2="32861"/>
                        <a14:foregroundMark x1="69706" y1="32861" x2="69853" y2="32861"/>
                        <a14:foregroundMark x1="70000" y1="32861" x2="70000" y2="32861"/>
                        <a14:foregroundMark x1="70147" y1="32861" x2="70441" y2="32861"/>
                        <a14:foregroundMark x1="70588" y1="32861" x2="70735" y2="32861"/>
                        <a14:foregroundMark x1="70735" y1="32861" x2="70882" y2="32861"/>
                        <a14:foregroundMark x1="71029" y1="32861" x2="71029" y2="32861"/>
                        <a14:foregroundMark x1="71029" y1="32861" x2="71029" y2="33333"/>
                        <a14:foregroundMark x1="71029" y1="33333" x2="71029" y2="33570"/>
                        <a14:foregroundMark x1="73971" y1="38298" x2="73971" y2="38534"/>
                        <a14:foregroundMark x1="73971" y1="38771" x2="73971" y2="38771"/>
                        <a14:foregroundMark x1="73971" y1="39007" x2="74118" y2="39243"/>
                        <a14:foregroundMark x1="74118" y1="39243" x2="74118" y2="39243"/>
                        <a14:foregroundMark x1="73529" y1="37825" x2="73529" y2="37825"/>
                        <a14:foregroundMark x1="73235" y1="37589" x2="72941" y2="37352"/>
                        <a14:foregroundMark x1="72794" y1="37352" x2="72647" y2="37352"/>
                        <a14:foregroundMark x1="72500" y1="36879" x2="72500" y2="36643"/>
                        <a14:foregroundMark x1="72500" y1="36407" x2="72500" y2="36407"/>
                        <a14:foregroundMark x1="72500" y1="36170" x2="72500" y2="36170"/>
                        <a14:foregroundMark x1="72353" y1="35934" x2="72353" y2="35934"/>
                        <a14:foregroundMark x1="72353" y1="35934" x2="72353" y2="35934"/>
                        <a14:foregroundMark x1="72353" y1="35934" x2="72353" y2="35934"/>
                        <a14:foregroundMark x1="65735" y1="36407" x2="65588" y2="36407"/>
                        <a14:foregroundMark x1="65441" y1="36643" x2="65294" y2="36643"/>
                        <a14:foregroundMark x1="63971" y1="36879" x2="63971" y2="36879"/>
                        <a14:foregroundMark x1="63971" y1="36643" x2="63971" y2="3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67" t="29471" r="21727" b="46888"/>
          <a:stretch/>
        </p:blipFill>
        <p:spPr bwMode="auto">
          <a:xfrm>
            <a:off x="8499796" y="812260"/>
            <a:ext cx="2685430" cy="22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AB023B-4C78-4539-9A7D-174DD7502FEF}"/>
              </a:ext>
            </a:extLst>
          </p:cNvPr>
          <p:cNvGrpSpPr/>
          <p:nvPr/>
        </p:nvGrpSpPr>
        <p:grpSpPr>
          <a:xfrm>
            <a:off x="7587420" y="3477986"/>
            <a:ext cx="1900038" cy="2391317"/>
            <a:chOff x="7497082" y="3495716"/>
            <a:chExt cx="1900038" cy="23913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63963D-17F2-4799-8871-B4A7CE8272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497082" y="4236693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F2C11ADC-E2D5-4039-A794-2B6AF0FB4C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824597" y="3495716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A3FCA43-2053-4592-BE24-668C4FC27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226824" y="4236693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2C3331C-CAA4-4F52-ACED-187E5CCDBF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831180" y="4886781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0625A1-22B0-4DBF-B2ED-C0D51248419C}"/>
              </a:ext>
            </a:extLst>
          </p:cNvPr>
          <p:cNvGrpSpPr/>
          <p:nvPr/>
        </p:nvGrpSpPr>
        <p:grpSpPr>
          <a:xfrm>
            <a:off x="5126049" y="1251276"/>
            <a:ext cx="2131684" cy="1746775"/>
            <a:chOff x="5804264" y="1767085"/>
            <a:chExt cx="2131684" cy="1746775"/>
          </a:xfrm>
        </p:grpSpPr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F93FDFEB-3D58-484A-B945-8A683CF471FA}"/>
                </a:ext>
              </a:extLst>
            </p:cNvPr>
            <p:cNvSpPr/>
            <p:nvPr/>
          </p:nvSpPr>
          <p:spPr>
            <a:xfrm rot="21033873">
              <a:off x="5852356" y="1928759"/>
              <a:ext cx="2083592" cy="125474"/>
            </a:xfrm>
            <a:prstGeom prst="flowChartTermina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4" descr="C:\Users\Administrator\Desktop\손가락.png">
              <a:extLst>
                <a:ext uri="{FF2B5EF4-FFF2-40B4-BE49-F238E27FC236}">
                  <a16:creationId xmlns:a16="http://schemas.microsoft.com/office/drawing/2014/main" id="{4C963315-7B9F-4B77-88ED-4285746F1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1245" y1="53292" x2="51245" y2="53292"/>
                          <a14:foregroundMark x1="52416" y1="39185" x2="52416" y2="39185"/>
                          <a14:foregroundMark x1="53294" y1="40125" x2="53294" y2="40125"/>
                          <a14:foregroundMark x1="54319" y1="43574" x2="54319" y2="43574"/>
                          <a14:backgroundMark x1="49927" y1="44514" x2="57833" y2="27586"/>
                          <a14:backgroundMark x1="56369" y1="49216" x2="50805" y2="20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11" t="36298" r="34659" b="11978"/>
            <a:stretch/>
          </p:blipFill>
          <p:spPr bwMode="auto">
            <a:xfrm rot="19800000">
              <a:off x="5804264" y="1767085"/>
              <a:ext cx="1397422" cy="174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F80E335-8625-4A49-A3DB-78F2F648472E}"/>
              </a:ext>
            </a:extLst>
          </p:cNvPr>
          <p:cNvSpPr/>
          <p:nvPr/>
        </p:nvSpPr>
        <p:spPr>
          <a:xfrm rot="18977722">
            <a:off x="4264105" y="3148124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479C4-27B1-4447-8400-8A0CE372E5C6}"/>
              </a:ext>
            </a:extLst>
          </p:cNvPr>
          <p:cNvSpPr txBox="1"/>
          <p:nvPr/>
        </p:nvSpPr>
        <p:spPr>
          <a:xfrm>
            <a:off x="4578856" y="2908396"/>
            <a:ext cx="333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제스처를 활용한 스킬 공격 범위 설정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82D1E4A-DA76-48F0-A2E4-C1272F920CD4}"/>
              </a:ext>
            </a:extLst>
          </p:cNvPr>
          <p:cNvSpPr/>
          <p:nvPr/>
        </p:nvSpPr>
        <p:spPr>
          <a:xfrm rot="2556498">
            <a:off x="6794445" y="3370255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A692F59-A5E4-46BB-AFDF-1AD589168343}"/>
              </a:ext>
            </a:extLst>
          </p:cNvPr>
          <p:cNvSpPr/>
          <p:nvPr/>
        </p:nvSpPr>
        <p:spPr>
          <a:xfrm>
            <a:off x="7451417" y="1883723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FED256-8A01-479E-83AF-80EA7113C737}"/>
              </a:ext>
            </a:extLst>
          </p:cNvPr>
          <p:cNvSpPr txBox="1"/>
          <p:nvPr/>
        </p:nvSpPr>
        <p:spPr>
          <a:xfrm>
            <a:off x="7082979" y="5802517"/>
            <a:ext cx="2847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작은 몬스터를 모아 한번에 처치</a:t>
            </a:r>
          </a:p>
        </p:txBody>
      </p:sp>
    </p:spTree>
    <p:extLst>
      <p:ext uri="{BB962C8B-B14F-4D97-AF65-F5344CB8AC3E}">
        <p14:creationId xmlns:p14="http://schemas.microsoft.com/office/powerpoint/2010/main" val="51864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40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BCBC525F-4B20-4F45-9F43-54BE06061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504825" y="3973979"/>
            <a:ext cx="1237824" cy="10361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5F1C80-3098-4DC6-BF9D-10839DB51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656924" y="3957624"/>
            <a:ext cx="890349" cy="10361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1C51C3F-1AD0-4B4E-B205-A6B9131F68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79788" y="4980093"/>
            <a:ext cx="1004031" cy="105474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1EA874-C8FA-4DDF-8C07-359D4E05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73209" y="5108174"/>
            <a:ext cx="756861" cy="872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86E5B5-D30C-4EC5-B8CC-5FC316191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549617" y="3978630"/>
            <a:ext cx="805762" cy="10109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61276-8585-4A00-A7EF-24E1751D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411805" y="3978630"/>
            <a:ext cx="1318265" cy="100082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CEC21CE-39B9-409A-B9EA-6CF50E0E8C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626590" y="5099593"/>
            <a:ext cx="1040386" cy="93524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5E8A679-9346-4321-BA2E-09BCCC6C05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757699" y="5032630"/>
            <a:ext cx="1052166" cy="1010988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F41BC697-F380-4D96-9C00-670A7251F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432115" y="1773596"/>
            <a:ext cx="1237824" cy="1036113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108235C-3DF6-4165-8CDF-D4A95CEFDF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584214" y="1757241"/>
            <a:ext cx="890349" cy="1036113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3AE0428-4801-4386-AEDA-190CA96153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07078" y="2779710"/>
            <a:ext cx="1004031" cy="105474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B6B120C-9714-4FFD-805F-ACA8B131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00499" y="2907791"/>
            <a:ext cx="756861" cy="8728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B4F85A-96E6-4E48-A35E-3679A2A58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476907" y="1778247"/>
            <a:ext cx="805762" cy="10109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8630D6-757D-4B88-BC50-66E1C46B31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339095" y="1778247"/>
            <a:ext cx="1318265" cy="1000823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041CE2E-7C7C-4C6C-89B8-75D5F409D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553880" y="2899210"/>
            <a:ext cx="1040386" cy="93524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A936F83-9C1A-4685-8973-B41ED1E6D1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684989" y="2832247"/>
            <a:ext cx="1052166" cy="1010988"/>
          </a:xfrm>
          <a:prstGeom prst="rect">
            <a:avLst/>
          </a:prstGeom>
        </p:spPr>
      </p:pic>
      <p:graphicFrame>
        <p:nvGraphicFramePr>
          <p:cNvPr id="45" name="표 26">
            <a:extLst>
              <a:ext uri="{FF2B5EF4-FFF2-40B4-BE49-F238E27FC236}">
                <a16:creationId xmlns:a16="http://schemas.microsoft.com/office/drawing/2014/main" id="{ABF3BBAC-990D-4C12-B79C-C0CFBE086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56023"/>
              </p:ext>
            </p:extLst>
          </p:nvPr>
        </p:nvGraphicFramePr>
        <p:xfrm>
          <a:off x="4745620" y="1396067"/>
          <a:ext cx="8950385" cy="53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83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853546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5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09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3920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대가 고가의 </a:t>
                      </a:r>
                      <a:r>
                        <a:rPr lang="ko-KR" altLang="en-US" sz="1400" dirty="0" err="1"/>
                        <a:t>고사양</a:t>
                      </a:r>
                      <a:r>
                        <a:rPr lang="ko-KR" altLang="en-US" sz="1400" dirty="0"/>
                        <a:t> 스마트폰을 사용할 수 없다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76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3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7988-D831-40E4-99E1-BB894F8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전달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72791-A60B-4A04-9D9B-7AF2C9E4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9A20AE-00B9-4D36-BE9A-FA86C0D2C1B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첫 접속 시 처음 줄거리를 담은 만화 연출</a:t>
            </a:r>
            <a:r>
              <a:rPr lang="en-US" altLang="ko-KR" dirty="0"/>
              <a:t>, </a:t>
            </a:r>
            <a:r>
              <a:rPr lang="ko-KR" altLang="en-US" dirty="0"/>
              <a:t>플레이의 당위성 고착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157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2830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6246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2924" y="3463926"/>
            <a:ext cx="2093482" cy="581796"/>
          </a:xfr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43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 flipV="1">
            <a:off x="469900" y="1035379"/>
            <a:ext cx="4305300" cy="9295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69900" y="1087110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469900" y="1548775"/>
            <a:ext cx="2540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3855AC-3FFF-43E4-83BD-9AE251E59D5C}"/>
              </a:ext>
            </a:extLst>
          </p:cNvPr>
          <p:cNvGrpSpPr/>
          <p:nvPr/>
        </p:nvGrpSpPr>
        <p:grpSpPr>
          <a:xfrm>
            <a:off x="7192183" y="98875"/>
            <a:ext cx="2703448" cy="1793628"/>
            <a:chOff x="895555" y="2450238"/>
            <a:chExt cx="4925788" cy="32680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EEFE90-46CD-4FB9-9BF9-E74FC6C4F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55" y="2450239"/>
              <a:ext cx="1836235" cy="32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히어로칸타레 스토리에 대한 이미지 검색결과">
              <a:extLst>
                <a:ext uri="{FF2B5EF4-FFF2-40B4-BE49-F238E27FC236}">
                  <a16:creationId xmlns:a16="http://schemas.microsoft.com/office/drawing/2014/main" id="{7389A995-4AA0-484D-94A8-6CCFDD7F2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2450238"/>
              <a:ext cx="3089553" cy="172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히어로칸타레 스토리에 대한 이미지 검색결과">
              <a:extLst>
                <a:ext uri="{FF2B5EF4-FFF2-40B4-BE49-F238E27FC236}">
                  <a16:creationId xmlns:a16="http://schemas.microsoft.com/office/drawing/2014/main" id="{350F6963-574D-4F12-B93E-65D96BD50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4173522"/>
              <a:ext cx="3089553" cy="154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18580"/>
              </p:ext>
            </p:extLst>
          </p:nvPr>
        </p:nvGraphicFramePr>
        <p:xfrm>
          <a:off x="2773262" y="2502173"/>
          <a:ext cx="8593077" cy="364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16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3251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649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233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인기 웹툰을 주제로 했기 때문에 주인공들끼리 전투가 유저의 흥미를 유발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B48158-C5B2-4A28-AE1F-9B6F0733C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67920-3BD5-4DA0-8210-9B8211820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AE0C5-3C5C-470D-AF07-D9E680A51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1A582-65C1-4B28-9FAA-05B251F25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DBF133-2EED-4A52-B7F8-BF797417A0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E7617-C04D-450D-8FA2-502F394432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1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9465F-78A4-41A3-9235-81416C492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중년기사 김봉식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CCD73-8392-4DA1-A3FC-55523129F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39B5-552A-4DDF-83C2-9C2F732ABE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20F5A-74FD-49B4-9219-EAE4FD3EDF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55ED2C-1DC0-4948-86D1-AFA3599839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AB395-D945-4630-9A6C-E9D50B64D4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4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584652-5202-48C4-AD54-8FE04A9C3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RPG </a:t>
            </a:r>
            <a:r>
              <a:rPr lang="ko-KR" altLang="en-US" dirty="0"/>
              <a:t>게임의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조사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AC0F0-CAC6-43D7-A58B-25F3606A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85DB2-D57B-43A5-A725-72FA6924B0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02F1D-998E-4C4E-A637-8CB84B989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176E4C-EEE7-4082-8479-92C0012B26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B8BF6-65D3-4ECD-8AC0-09012AC280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34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482600" y="1035050"/>
            <a:ext cx="4445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82600" y="1097774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</a:t>
            </a:r>
            <a:r>
              <a:rPr lang="ko-KR" altLang="en-US" sz="2400" b="1" dirty="0"/>
              <a:t>고려 사항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482600" y="1559439"/>
            <a:ext cx="18669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029CD88-FEB2-4400-8DD7-44FA5E4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9182"/>
              </p:ext>
            </p:extLst>
          </p:nvPr>
        </p:nvGraphicFramePr>
        <p:xfrm>
          <a:off x="482600" y="1622163"/>
          <a:ext cx="11252201" cy="47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08">
                  <a:extLst>
                    <a:ext uri="{9D8B030D-6E8A-4147-A177-3AD203B41FA5}">
                      <a16:colId xmlns:a16="http://schemas.microsoft.com/office/drawing/2014/main" val="2794214863"/>
                    </a:ext>
                  </a:extLst>
                </a:gridCol>
                <a:gridCol w="1181254">
                  <a:extLst>
                    <a:ext uri="{9D8B030D-6E8A-4147-A177-3AD203B41FA5}">
                      <a16:colId xmlns:a16="http://schemas.microsoft.com/office/drawing/2014/main" val="2029815329"/>
                    </a:ext>
                  </a:extLst>
                </a:gridCol>
                <a:gridCol w="4274640">
                  <a:extLst>
                    <a:ext uri="{9D8B030D-6E8A-4147-A177-3AD203B41FA5}">
                      <a16:colId xmlns:a16="http://schemas.microsoft.com/office/drawing/2014/main" val="761147835"/>
                    </a:ext>
                  </a:extLst>
                </a:gridCol>
                <a:gridCol w="5409199">
                  <a:extLst>
                    <a:ext uri="{9D8B030D-6E8A-4147-A177-3AD203B41FA5}">
                      <a16:colId xmlns:a16="http://schemas.microsoft.com/office/drawing/2014/main" val="1822851924"/>
                    </a:ext>
                  </a:extLst>
                </a:gridCol>
              </a:tblGrid>
              <a:tr h="36355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도입방법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26802"/>
                  </a:ext>
                </a:extLst>
              </a:tr>
              <a:tr h="4080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배경을 흐리게 함으로 유저가 집중해야 하는 부분을 강조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전 또는 후에 스토리를 연출함으로 제한을 최소화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표시하는 텍스트 양을 최소화하고 이미지를 적극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47659"/>
                  </a:ext>
                </a:extLst>
              </a:tr>
              <a:tr h="5592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18453"/>
                  </a:ext>
                </a:extLst>
              </a:tr>
              <a:tr h="4080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고성능 기기보다 보급형 기기에서도 원활한 작동이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 매체 보다는 이미지와 텍스트를 활용한 만화형식의 전달 방식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23702"/>
                  </a:ext>
                </a:extLst>
              </a:tr>
              <a:tr h="6654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경우 원하는 스토리를 제한없이 표현가능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보편화가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개그 요소와 전형적인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조합해 전체 연령에 어필할 수 있는 스토리 구상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전체이용가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5239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특성상 스토리가 없으면 쉽게 질리거나 유저가 무기력함을 느낌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스토리에서 플레이의 목적을 전달해 유저의 행동에 당위성을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44951"/>
                  </a:ext>
                </a:extLst>
              </a:tr>
              <a:tr h="96727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중세 판타지 분위기의 스토리를 진행하지만 차별점을 주기 위해 스토리의 반전을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만화처럼 연출하여 짧은 시간에 필요한 정보를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3288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중간에 스토리 연출을 위해 흐름을 끊을 시 집중력을 흐리게 하는 계기가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전용 열람 창을 만들어 게임 플레이를 중간에 끊는 경우를 최소화 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알아야 하는 메인 스토리의 경우 제외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(skip,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일시 정지 기능을 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D083-C219-4976-9BE3-92652AF5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 자세하게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9D391B-5102-4C9B-B8D4-2D2A4C572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0FE18-0635-4730-9081-AA99E76FE9B5}"/>
              </a:ext>
            </a:extLst>
          </p:cNvPr>
          <p:cNvSpPr/>
          <p:nvPr/>
        </p:nvSpPr>
        <p:spPr>
          <a:xfrm>
            <a:off x="717631" y="3784115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시작 전 스토리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CC61C-EB46-4359-B1DC-5BE11BED11BA}"/>
              </a:ext>
            </a:extLst>
          </p:cNvPr>
          <p:cNvSpPr/>
          <p:nvPr/>
        </p:nvSpPr>
        <p:spPr>
          <a:xfrm>
            <a:off x="717631" y="1539433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로딩 중 스토리 소개 사진</a:t>
            </a:r>
          </a:p>
        </p:txBody>
      </p:sp>
    </p:spTree>
    <p:extLst>
      <p:ext uri="{BB962C8B-B14F-4D97-AF65-F5344CB8AC3E}">
        <p14:creationId xmlns:p14="http://schemas.microsoft.com/office/powerpoint/2010/main" val="236782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4073-2A11-4E32-BDED-2E0B4B53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기획중인 게임의 설명을 구체적으로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2F00EE-476B-4CA7-BAB0-45436C7DC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326B-21D8-47F1-B538-0B8BB207EDA5}"/>
              </a:ext>
            </a:extLst>
          </p:cNvPr>
          <p:cNvSpPr txBox="1"/>
          <p:nvPr/>
        </p:nvSpPr>
        <p:spPr>
          <a:xfrm>
            <a:off x="2199190" y="1840375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중요한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54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868"/>
              </p:ext>
            </p:extLst>
          </p:nvPr>
        </p:nvGraphicFramePr>
        <p:xfrm>
          <a:off x="3676170" y="1829462"/>
          <a:ext cx="7933238" cy="43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8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679457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68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972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7467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266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3947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66451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0508"/>
              </p:ext>
            </p:extLst>
          </p:nvPr>
        </p:nvGraphicFramePr>
        <p:xfrm>
          <a:off x="553379" y="2097037"/>
          <a:ext cx="11085241" cy="376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64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273592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A7A03A-A903-4A03-BD60-965F0EC312D7}"/>
              </a:ext>
            </a:extLst>
          </p:cNvPr>
          <p:cNvSpPr txBox="1"/>
          <p:nvPr/>
        </p:nvSpPr>
        <p:spPr>
          <a:xfrm>
            <a:off x="913862" y="5258239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첫 웨이브 클리어 시 바로 메인 스토리 만화 연출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3270D-A78C-4138-9762-883811F3826C}"/>
              </a:ext>
            </a:extLst>
          </p:cNvPr>
          <p:cNvSpPr txBox="1"/>
          <p:nvPr/>
        </p:nvSpPr>
        <p:spPr>
          <a:xfrm>
            <a:off x="6540811" y="566168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</a:t>
            </a:r>
            <a:r>
              <a:rPr lang="en-US" altLang="ko-KR" sz="1600" dirty="0"/>
              <a:t>/</a:t>
            </a:r>
            <a:r>
              <a:rPr lang="ko-KR" altLang="en-US" sz="1600" dirty="0"/>
              <a:t>미션 완수 시 </a:t>
            </a:r>
            <a:r>
              <a:rPr lang="en-US" altLang="ko-KR" sz="1600" dirty="0"/>
              <a:t>UI </a:t>
            </a:r>
            <a:r>
              <a:rPr lang="ko-KR" altLang="en-US" sz="1600" dirty="0"/>
              <a:t>표시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종료 후 스토리 열람 기능으로 감상</a:t>
            </a:r>
            <a:r>
              <a:rPr lang="en-US" altLang="ko-KR" sz="1600" dirty="0"/>
              <a:t>/</a:t>
            </a:r>
            <a:r>
              <a:rPr lang="ko-KR" altLang="en-US" sz="1600" dirty="0"/>
              <a:t>보상 획득</a:t>
            </a:r>
          </a:p>
        </p:txBody>
      </p: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058"/>
              </p:ext>
            </p:extLst>
          </p:nvPr>
        </p:nvGraphicFramePr>
        <p:xfrm>
          <a:off x="534389" y="1792390"/>
          <a:ext cx="11132891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094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625913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560884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 하고 캐릭터를 수집해야 하는 이유를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게임 리소스 다운로드에 대한 이미지 검색결과">
            <a:extLst>
              <a:ext uri="{FF2B5EF4-FFF2-40B4-BE49-F238E27FC236}">
                <a16:creationId xmlns:a16="http://schemas.microsoft.com/office/drawing/2014/main" id="{CC510984-1FA2-4046-B6DA-09DBE6AE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13" y="1930317"/>
            <a:ext cx="1909874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구글 플레이 배너 광고에 대한 이미지 검색결과">
            <a:extLst>
              <a:ext uri="{FF2B5EF4-FFF2-40B4-BE49-F238E27FC236}">
                <a16:creationId xmlns:a16="http://schemas.microsoft.com/office/drawing/2014/main" id="{33CF3CCE-4FCE-4C20-BC47-15AC0D4C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5" y="1930316"/>
            <a:ext cx="1695450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9197206" y="53412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  <p:pic>
        <p:nvPicPr>
          <p:cNvPr id="6148" name="Picture 4" descr="중년기사 김봉식 리소스 다운에 대한 이미지 검색결과">
            <a:extLst>
              <a:ext uri="{FF2B5EF4-FFF2-40B4-BE49-F238E27FC236}">
                <a16:creationId xmlns:a16="http://schemas.microsoft.com/office/drawing/2014/main" id="{75CA1EC5-401F-4458-868A-9BF00FA0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30" y="1930316"/>
            <a:ext cx="1840839" cy="27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2CCEE548-8501-4309-AE24-A9CDAF83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1015"/>
              </p:ext>
            </p:extLst>
          </p:nvPr>
        </p:nvGraphicFramePr>
        <p:xfrm>
          <a:off x="575379" y="1852104"/>
          <a:ext cx="11034029" cy="379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95">
                  <a:extLst>
                    <a:ext uri="{9D8B030D-6E8A-4147-A177-3AD203B41FA5}">
                      <a16:colId xmlns:a16="http://schemas.microsoft.com/office/drawing/2014/main" val="2931126034"/>
                    </a:ext>
                  </a:extLst>
                </a:gridCol>
                <a:gridCol w="1851502">
                  <a:extLst>
                    <a:ext uri="{9D8B030D-6E8A-4147-A177-3AD203B41FA5}">
                      <a16:colId xmlns:a16="http://schemas.microsoft.com/office/drawing/2014/main" val="2946239221"/>
                    </a:ext>
                  </a:extLst>
                </a:gridCol>
                <a:gridCol w="5450476">
                  <a:extLst>
                    <a:ext uri="{9D8B030D-6E8A-4147-A177-3AD203B41FA5}">
                      <a16:colId xmlns:a16="http://schemas.microsoft.com/office/drawing/2014/main" val="670983279"/>
                    </a:ext>
                  </a:extLst>
                </a:gridCol>
                <a:gridCol w="2439456">
                  <a:extLst>
                    <a:ext uri="{9D8B030D-6E8A-4147-A177-3AD203B41FA5}">
                      <a16:colId xmlns:a16="http://schemas.microsoft.com/office/drawing/2014/main" val="12624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타깃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350462"/>
                  </a:ext>
                </a:extLst>
              </a:tr>
              <a:tr h="3216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메인스토리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던전 플레이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로딩 만화 컷 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배경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플레이에 직접적으로 영향을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플레이하는 전체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7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부가스토리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미션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웹툰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스토어 배너 홍보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선택적인 플레이로 게임에 간접적인 여향을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스토리를 중요시 하는 일부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1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8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0FE18-0635-4730-9081-AA99E76FE9B5}"/>
              </a:ext>
            </a:extLst>
          </p:cNvPr>
          <p:cNvSpPr/>
          <p:nvPr/>
        </p:nvSpPr>
        <p:spPr>
          <a:xfrm>
            <a:off x="717631" y="3784115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텍스트 활용 대화 연출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CC61C-EB46-4359-B1DC-5BE11BED11BA}"/>
              </a:ext>
            </a:extLst>
          </p:cNvPr>
          <p:cNvSpPr/>
          <p:nvPr/>
        </p:nvSpPr>
        <p:spPr>
          <a:xfrm>
            <a:off x="717631" y="1539433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텍스트 활용 대화 연출 사진</a:t>
            </a:r>
          </a:p>
        </p:txBody>
      </p:sp>
    </p:spTree>
    <p:extLst>
      <p:ext uri="{BB962C8B-B14F-4D97-AF65-F5344CB8AC3E}">
        <p14:creationId xmlns:p14="http://schemas.microsoft.com/office/powerpoint/2010/main" val="1374641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EB01C-C55C-4956-9CDE-0ACE1B9E8285}"/>
              </a:ext>
            </a:extLst>
          </p:cNvPr>
          <p:cNvSpPr txBox="1"/>
          <p:nvPr/>
        </p:nvSpPr>
        <p:spPr>
          <a:xfrm>
            <a:off x="717631" y="81498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기사 김봉식 </a:t>
            </a:r>
            <a:r>
              <a:rPr lang="en-US" altLang="ko-KR" dirty="0"/>
              <a:t>( </a:t>
            </a:r>
            <a:r>
              <a:rPr lang="ko-KR" altLang="en-US" dirty="0"/>
              <a:t>스토리 연출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752FD-0FFA-4A7E-8FAE-E57021B9E796}"/>
              </a:ext>
            </a:extLst>
          </p:cNvPr>
          <p:cNvSpPr/>
          <p:nvPr/>
        </p:nvSpPr>
        <p:spPr>
          <a:xfrm>
            <a:off x="821803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튜토리얼 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8AB550-0555-4798-9AE0-E7CBE4B3EBB3}"/>
              </a:ext>
            </a:extLst>
          </p:cNvPr>
          <p:cNvSpPr/>
          <p:nvPr/>
        </p:nvSpPr>
        <p:spPr>
          <a:xfrm>
            <a:off x="3136739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 소개 만화</a:t>
            </a:r>
          </a:p>
        </p:txBody>
      </p:sp>
    </p:spTree>
    <p:extLst>
      <p:ext uri="{BB962C8B-B14F-4D97-AF65-F5344CB8AC3E}">
        <p14:creationId xmlns:p14="http://schemas.microsoft.com/office/powerpoint/2010/main" val="40105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2802-E8A2-497E-84DE-9495670EA7D6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브롤</a:t>
            </a:r>
            <a:r>
              <a:rPr lang="ko-KR" altLang="en-US" dirty="0"/>
              <a:t> </a:t>
            </a:r>
            <a:r>
              <a:rPr lang="ko-KR" altLang="en-US" dirty="0" err="1"/>
              <a:t>스타즈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캐릭터 스토리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03E33B-3E89-428D-B613-9C7217E5E697}"/>
              </a:ext>
            </a:extLst>
          </p:cNvPr>
          <p:cNvSpPr/>
          <p:nvPr/>
        </p:nvSpPr>
        <p:spPr>
          <a:xfrm>
            <a:off x="625033" y="1516284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캐릭터별 설정 스토리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30A3FF-A703-4EC5-AAF9-58A61EC1A530}"/>
              </a:ext>
            </a:extLst>
          </p:cNvPr>
          <p:cNvSpPr/>
          <p:nvPr/>
        </p:nvSpPr>
        <p:spPr>
          <a:xfrm>
            <a:off x="625033" y="3760966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캐릭터별 설정 스토리 사진</a:t>
            </a:r>
          </a:p>
        </p:txBody>
      </p:sp>
    </p:spTree>
    <p:extLst>
      <p:ext uri="{BB962C8B-B14F-4D97-AF65-F5344CB8AC3E}">
        <p14:creationId xmlns:p14="http://schemas.microsoft.com/office/powerpoint/2010/main" val="242295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4A408-8CEE-4B27-A736-78CD43539225}"/>
              </a:ext>
            </a:extLst>
          </p:cNvPr>
          <p:cNvSpPr txBox="1"/>
          <p:nvPr/>
        </p:nvSpPr>
        <p:spPr>
          <a:xfrm>
            <a:off x="717631" y="814986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텍스처 활용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0A2B32-5A42-44E0-9BFE-6199846C1004}"/>
              </a:ext>
            </a:extLst>
          </p:cNvPr>
          <p:cNvSpPr/>
          <p:nvPr/>
        </p:nvSpPr>
        <p:spPr>
          <a:xfrm>
            <a:off x="717631" y="1643605"/>
            <a:ext cx="3586238" cy="208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튜토리얼 표지판 상호작용 사진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78F431-2DD9-4FBB-B6DF-EF62E50B4540}"/>
              </a:ext>
            </a:extLst>
          </p:cNvPr>
          <p:cNvSpPr/>
          <p:nvPr/>
        </p:nvSpPr>
        <p:spPr>
          <a:xfrm>
            <a:off x="717631" y="4186335"/>
            <a:ext cx="3586238" cy="208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대화</a:t>
            </a:r>
            <a:r>
              <a:rPr lang="en-US" altLang="ko-KR" dirty="0"/>
              <a:t> </a:t>
            </a:r>
            <a:r>
              <a:rPr lang="ko-KR" altLang="en-US" dirty="0"/>
              <a:t>상호 작용 사진</a:t>
            </a:r>
          </a:p>
        </p:txBody>
      </p:sp>
    </p:spTree>
    <p:extLst>
      <p:ext uri="{BB962C8B-B14F-4D97-AF65-F5344CB8AC3E}">
        <p14:creationId xmlns:p14="http://schemas.microsoft.com/office/powerpoint/2010/main" val="269473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1520</TotalTime>
  <Words>4561</Words>
  <Application>Microsoft Office PowerPoint</Application>
  <PresentationFormat>와이드스크린</PresentationFormat>
  <Paragraphs>798</Paragraphs>
  <Slides>64</Slides>
  <Notes>51</Notes>
  <HiddenSlides>40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64</vt:i4>
      </vt:variant>
    </vt:vector>
  </HeadingPairs>
  <TitlesOfParts>
    <vt:vector size="68" baseType="lpstr">
      <vt:lpstr>맑은 고딕</vt:lpstr>
      <vt:lpstr>Arial</vt:lpstr>
      <vt:lpstr>Office 테마</vt:lpstr>
      <vt:lpstr>디자인 사용자 지정</vt:lpstr>
      <vt:lpstr>PowerPoint 프레젠테이션</vt:lpstr>
      <vt:lpstr>PowerPoint 프레젠테이션</vt:lpstr>
      <vt:lpstr>게임 소개</vt:lpstr>
      <vt:lpstr>게임 소개</vt:lpstr>
      <vt:lpstr>게임 분석</vt:lpstr>
      <vt:lpstr>게임 분석</vt:lpstr>
      <vt:lpstr>게임 분석</vt:lpstr>
      <vt:lpstr>게임 분석</vt:lpstr>
      <vt:lpstr>게임 분석</vt:lpstr>
      <vt:lpstr>스토리텔링 요소 기획</vt:lpstr>
      <vt:lpstr>스토리텔링 요소 기획</vt:lpstr>
      <vt:lpstr>스토리텔링 요소 기획</vt:lpstr>
      <vt:lpstr>스토리텔링 요소 기획</vt:lpstr>
      <vt:lpstr>유저 플레이 시점 기획</vt:lpstr>
      <vt:lpstr>유저 플레이 시점 기획</vt:lpstr>
      <vt:lpstr>유저 플레이 시점 기획</vt:lpstr>
      <vt:lpstr>유저 플레이 시점 기획</vt:lpstr>
      <vt:lpstr>게임 컨텐츠 시점 기획</vt:lpstr>
      <vt:lpstr>게임 컨텐츠 시점 기획</vt:lpstr>
      <vt:lpstr>게임 컨텐츠 시점 기획</vt:lpstr>
      <vt:lpstr>게임 컨텐츠 시점 기획</vt:lpstr>
      <vt:lpstr>총 정리</vt:lpstr>
      <vt:lpstr>총 정리</vt:lpstr>
      <vt:lpstr>기획 게임 소개</vt:lpstr>
      <vt:lpstr>분석 정보</vt:lpstr>
      <vt:lpstr>스토리 텔링 방식 적용</vt:lpstr>
      <vt:lpstr>스토리 연출 요소 선택</vt:lpstr>
      <vt:lpstr>추가 리소스 다운로드 &amp; 로딩</vt:lpstr>
      <vt:lpstr>튜토리얼 (전, 중, 후)</vt:lpstr>
      <vt:lpstr>게임 플레이 (전, 중, 후)</vt:lpstr>
      <vt:lpstr>캐릭터, 무기</vt:lpstr>
      <vt:lpstr>스토리 부가 설명</vt:lpstr>
      <vt:lpstr>스토리 연출 방법 (소리 연출)</vt:lpstr>
      <vt:lpstr>진동 / 화면 떨림 특수 효과</vt:lpstr>
      <vt:lpstr>스토리 연출 방법 (그래픽, 이미지)</vt:lpstr>
      <vt:lpstr>스토리 연출 방법 (이미지 + 텍스트)</vt:lpstr>
      <vt:lpstr>스토리 연출 방법 (이미지 + 텍스트)</vt:lpstr>
      <vt:lpstr>스토리 연출 방법 (이미지, 텍스트)</vt:lpstr>
      <vt:lpstr>진동 / 화면 떨림 특수효과</vt:lpstr>
      <vt:lpstr>3. 스토리 전달 방식</vt:lpstr>
      <vt:lpstr>3. 스토리 전달 방식</vt:lpstr>
      <vt:lpstr>스토리 전달 방법</vt:lpstr>
      <vt:lpstr>PowerPoint 프레젠테이션</vt:lpstr>
      <vt:lpstr>1. 다른 게임 분석</vt:lpstr>
      <vt:lpstr>PowerPoint 프레젠테이션</vt:lpstr>
      <vt:lpstr>PowerPoint 프레젠테이션</vt:lpstr>
      <vt:lpstr>PowerPoint 프레젠테이션</vt:lpstr>
      <vt:lpstr>1. 다른 게임 분석</vt:lpstr>
      <vt:lpstr>고려사항 자세하게 설명</vt:lpstr>
      <vt:lpstr>2. 간략한 소개</vt:lpstr>
      <vt:lpstr>기획중인 게임의 설명을 구체적으로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정리</vt:lpstr>
      <vt:lpstr>4. 스토리 진행 방식</vt:lpstr>
      <vt:lpstr>4. 스토리 진행 방식</vt:lpstr>
      <vt:lpstr>4. 스토리 진행 방식</vt:lpstr>
      <vt:lpstr>4. 스토리 진행 방식</vt:lpstr>
      <vt:lpstr>1. 다른 게임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143</cp:revision>
  <dcterms:created xsi:type="dcterms:W3CDTF">2019-09-15T16:34:54Z</dcterms:created>
  <dcterms:modified xsi:type="dcterms:W3CDTF">2019-09-18T12:56:45Z</dcterms:modified>
</cp:coreProperties>
</file>